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81" r:id="rId3"/>
    <p:sldId id="282" r:id="rId4"/>
    <p:sldId id="257" r:id="rId5"/>
    <p:sldId id="293" r:id="rId6"/>
    <p:sldId id="291" r:id="rId7"/>
    <p:sldId id="292" r:id="rId8"/>
    <p:sldId id="290" r:id="rId9"/>
    <p:sldId id="258" r:id="rId10"/>
    <p:sldId id="286" r:id="rId11"/>
    <p:sldId id="285" r:id="rId12"/>
    <p:sldId id="284" r:id="rId13"/>
    <p:sldId id="259" r:id="rId14"/>
    <p:sldId id="260" r:id="rId15"/>
    <p:sldId id="261" r:id="rId16"/>
    <p:sldId id="262" r:id="rId17"/>
    <p:sldId id="314" r:id="rId18"/>
    <p:sldId id="263" r:id="rId19"/>
    <p:sldId id="294" r:id="rId20"/>
    <p:sldId id="265" r:id="rId21"/>
    <p:sldId id="266" r:id="rId22"/>
    <p:sldId id="267" r:id="rId23"/>
    <p:sldId id="317" r:id="rId24"/>
    <p:sldId id="287" r:id="rId25"/>
    <p:sldId id="295" r:id="rId26"/>
    <p:sldId id="288" r:id="rId27"/>
    <p:sldId id="289" r:id="rId28"/>
    <p:sldId id="315" r:id="rId29"/>
    <p:sldId id="316" r:id="rId3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FF"/>
    <a:srgbClr val="660066"/>
    <a:srgbClr val="3366CC"/>
    <a:srgbClr val="FF3300"/>
    <a:srgbClr val="D9F1FF"/>
    <a:srgbClr val="E5E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1566" y="-5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CA53AAC-0BF0-410D-B972-EC04CA3AB16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1063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26</a:t>
            </a:fld>
            <a:endParaRPr lang="en-US" altLang="zh-CN" dirty="0"/>
          </a:p>
        </p:txBody>
      </p:sp>
      <p:sp>
        <p:nvSpPr>
          <p:cNvPr id="286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甲和丁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27</a:t>
            </a:fld>
            <a:endParaRPr lang="en-US" altLang="zh-CN" dirty="0"/>
          </a:p>
        </p:txBody>
      </p:sp>
      <p:sp>
        <p:nvSpPr>
          <p:cNvPr id="307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甲和丁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28</a:t>
            </a:fld>
            <a:endParaRPr lang="en-US" altLang="zh-CN" dirty="0"/>
          </a:p>
        </p:txBody>
      </p:sp>
      <p:sp>
        <p:nvSpPr>
          <p:cNvPr id="327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/>
              <a:t>甲和丁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9E40D-5101-49EE-AF38-55C48BA4D76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28" name="Group 4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9" name="Rectangle 1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30" name="Rectangle 15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>
          <a:solidFill>
            <a:schemeClr val="tx1"/>
          </a:solidFill>
          <a:latin typeface="+mn-lt"/>
          <a:ea typeface="楷体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5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58" name="Group 5"/>
            <p:cNvGrpSpPr/>
            <p:nvPr/>
          </p:nvGrpSpPr>
          <p:grpSpPr>
            <a:xfrm>
              <a:off x="0" y="672"/>
              <a:ext cx="1806" cy="1989"/>
              <a:chOff x="0" y="0"/>
              <a:chExt cx="1806" cy="1989"/>
            </a:xfrm>
          </p:grpSpPr>
          <p:sp>
            <p:nvSpPr>
              <p:cNvPr id="2059" name="Rectangle 6"/>
              <p:cNvSpPr>
                <a:spLocks noChangeArrowheads="1"/>
              </p:cNvSpPr>
              <p:nvPr/>
            </p:nvSpPr>
            <p:spPr bwMode="auto">
              <a:xfrm>
                <a:off x="361" y="1585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0" name="Rectangle 7"/>
              <p:cNvSpPr>
                <a:spLocks noChangeArrowheads="1"/>
              </p:cNvSpPr>
              <p:nvPr/>
            </p:nvSpPr>
            <p:spPr bwMode="auto">
              <a:xfrm>
                <a:off x="1081" y="393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1" name="Rectangle 8"/>
              <p:cNvSpPr>
                <a:spLocks noChangeArrowheads="1"/>
              </p:cNvSpPr>
              <p:nvPr/>
            </p:nvSpPr>
            <p:spPr bwMode="auto">
              <a:xfrm>
                <a:off x="1437" y="0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2" name="Rectangle 9"/>
              <p:cNvSpPr>
                <a:spLocks noChangeArrowheads="1"/>
              </p:cNvSpPr>
              <p:nvPr/>
            </p:nvSpPr>
            <p:spPr bwMode="auto">
              <a:xfrm>
                <a:off x="719" y="1585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3" name="Rectangle 10"/>
              <p:cNvSpPr>
                <a:spLocks noChangeArrowheads="1"/>
              </p:cNvSpPr>
              <p:nvPr/>
            </p:nvSpPr>
            <p:spPr bwMode="auto">
              <a:xfrm>
                <a:off x="1437" y="393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4" name="Rectangle 11"/>
              <p:cNvSpPr>
                <a:spLocks noChangeArrowheads="1"/>
              </p:cNvSpPr>
              <p:nvPr/>
            </p:nvSpPr>
            <p:spPr bwMode="auto">
              <a:xfrm>
                <a:off x="719" y="792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5" name="Rectangle 12"/>
              <p:cNvSpPr>
                <a:spLocks noChangeArrowheads="1"/>
              </p:cNvSpPr>
              <p:nvPr/>
            </p:nvSpPr>
            <p:spPr bwMode="auto">
              <a:xfrm>
                <a:off x="0" y="792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Rectangle 13"/>
              <p:cNvSpPr>
                <a:spLocks noChangeArrowheads="1"/>
              </p:cNvSpPr>
              <p:nvPr/>
            </p:nvSpPr>
            <p:spPr bwMode="auto">
              <a:xfrm>
                <a:off x="1081" y="792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" name="Rectangle 14"/>
              <p:cNvSpPr>
                <a:spLocks noChangeArrowheads="1"/>
              </p:cNvSpPr>
              <p:nvPr/>
            </p:nvSpPr>
            <p:spPr bwMode="auto">
              <a:xfrm>
                <a:off x="361" y="1185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" name="Rectangle 15"/>
              <p:cNvSpPr>
                <a:spLocks noChangeArrowheads="1"/>
              </p:cNvSpPr>
              <p:nvPr/>
            </p:nvSpPr>
            <p:spPr bwMode="auto">
              <a:xfrm>
                <a:off x="719" y="1185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051" name="Rectangle 1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2" name="Rectangle 15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6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7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8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7CDF4D-5049-49BF-98D3-88330B0FBE4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Arial" panose="020B0604020202020204" pitchFamily="34" charset="0"/>
          <a:ea typeface="幼圆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>
          <a:solidFill>
            <a:schemeClr val="tx1"/>
          </a:solidFill>
          <a:latin typeface="+mn-lt"/>
          <a:ea typeface="楷体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4099" name="Rectangle 2"/>
          <p:cNvSpPr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ln/>
        </p:spPr>
        <p:txBody>
          <a:bodyPr vert="horz" wrap="square" lIns="91440" tIns="45720" rIns="91440" bIns="45720" anchor="ctr"/>
          <a:lstStyle>
            <a:lvl1pPr lvl="0">
              <a:defRPr/>
            </a:lvl1pPr>
          </a:lstStyle>
          <a:p>
            <a:pPr lvl="0" eaLnBrk="1" hangingPunct="1"/>
            <a:r>
              <a:rPr lang="zh-CN" altLang="zh-CN" sz="6200" b="0" dirty="0">
                <a:solidFill>
                  <a:srgbClr val="FFFFFF"/>
                </a:solidFill>
              </a:rPr>
              <a:t>离散数学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10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等值</a:t>
            </a:r>
          </a:p>
        </p:txBody>
      </p:sp>
      <p:sp>
        <p:nvSpPr>
          <p:cNvPr id="1331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zh-CN" altLang="en-US" b="0" dirty="0"/>
              <a:t>和</a:t>
            </a:r>
            <a:r>
              <a:rPr lang="zh-CN" altLang="en-US" dirty="0">
                <a:sym typeface="Symbol" panose="05050102010706020507" pitchFamily="18" charset="2"/>
              </a:rPr>
              <a:t></a:t>
            </a:r>
            <a:r>
              <a:rPr lang="zh-CN" altLang="en-US" b="0" dirty="0"/>
              <a:t>的区别</a:t>
            </a:r>
            <a:endParaRPr lang="zh-CN" altLang="en-US" dirty="0"/>
          </a:p>
          <a:p>
            <a:pPr lvl="1" eaLnBrk="1" hangingPunct="1">
              <a:buNone/>
            </a:pPr>
            <a:r>
              <a:rPr lang="en-US" altLang="zh-CN" dirty="0"/>
              <a:t>(1)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zh-CN" altLang="en-US" dirty="0"/>
              <a:t>不是联结词，是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等值的一种简便记法</a:t>
            </a:r>
            <a:r>
              <a:rPr lang="en-US" altLang="zh-CN" dirty="0"/>
              <a:t>;</a:t>
            </a:r>
          </a:p>
          <a:p>
            <a:pPr lvl="1" eaLnBrk="1" hangingPunct="1">
              <a:buNone/>
            </a:pPr>
            <a:r>
              <a:rPr lang="en-US" altLang="zh-CN" dirty="0"/>
              <a:t>(2) </a:t>
            </a:r>
            <a:r>
              <a:rPr lang="en-US" altLang="zh-CN" dirty="0">
                <a:sym typeface="Symbol" panose="05050102010706020507" pitchFamily="18" charset="2"/>
              </a:rPr>
              <a:t></a:t>
            </a:r>
            <a:r>
              <a:rPr lang="zh-CN" altLang="en-US" dirty="0"/>
              <a:t>是联结词</a:t>
            </a:r>
            <a:r>
              <a:rPr lang="en-US" altLang="zh-CN" dirty="0"/>
              <a:t>,</a:t>
            </a:r>
          </a:p>
          <a:p>
            <a:pPr lvl="1" eaLnBrk="1" hangingPunct="1">
              <a:buNone/>
            </a:pPr>
            <a:r>
              <a:rPr lang="en-US" altLang="zh-CN" dirty="0"/>
              <a:t>	 	     </a:t>
            </a:r>
            <a:r>
              <a:rPr lang="en-US" altLang="zh-CN" sz="2400" dirty="0"/>
              <a:t>P</a:t>
            </a:r>
            <a:r>
              <a:rPr lang="en-US" altLang="zh-CN" sz="2400" dirty="0">
                <a:sym typeface="Symbol" panose="05050102010706020507" pitchFamily="18" charset="2"/>
              </a:rPr>
              <a:t></a:t>
            </a:r>
            <a:r>
              <a:rPr lang="en-US" altLang="zh-CN" sz="2400" dirty="0"/>
              <a:t>Q</a:t>
            </a:r>
          </a:p>
          <a:p>
            <a:pPr lvl="1" eaLnBrk="1" hangingPunct="1">
              <a:buNone/>
            </a:pPr>
            <a:r>
              <a:rPr lang="en-US" altLang="zh-CN" sz="2400" dirty="0"/>
              <a:t>		 </a:t>
            </a:r>
            <a:r>
              <a:rPr lang="en-US" altLang="zh-CN" sz="2400" dirty="0">
                <a:sym typeface="Symbol" panose="05050102010706020507" pitchFamily="18" charset="2"/>
              </a:rPr>
              <a:t> </a:t>
            </a:r>
            <a:r>
              <a:rPr lang="en-US" altLang="zh-CN" sz="2400" dirty="0"/>
              <a:t>(P→Q)</a:t>
            </a:r>
            <a:r>
              <a:rPr lang="en-US" altLang="zh-CN" sz="2400" dirty="0">
                <a:sym typeface="Symbol" panose="05050102010706020507" pitchFamily="18" charset="2"/>
              </a:rPr>
              <a:t></a:t>
            </a:r>
            <a:r>
              <a:rPr lang="en-US" altLang="zh-CN" sz="2400" dirty="0"/>
              <a:t>(Q→P)</a:t>
            </a:r>
          </a:p>
          <a:p>
            <a:pPr lvl="1" eaLnBrk="1" hangingPunct="1">
              <a:buNone/>
            </a:pPr>
            <a:r>
              <a:rPr lang="en-US" altLang="zh-CN" sz="2400" dirty="0"/>
              <a:t> 		 </a:t>
            </a:r>
            <a:r>
              <a:rPr lang="en-US" altLang="zh-CN" sz="2400" dirty="0">
                <a:sym typeface="Symbol" panose="05050102010706020507" pitchFamily="18" charset="2"/>
              </a:rPr>
              <a:t> (P Q) (</a:t>
            </a:r>
            <a:r>
              <a:rPr lang="en-US" altLang="zh-CN" sz="2400" dirty="0"/>
              <a:t>┐P </a:t>
            </a:r>
            <a:r>
              <a:rPr lang="en-US" altLang="zh-CN" sz="2400" dirty="0">
                <a:sym typeface="Symbol" panose="05050102010706020507" pitchFamily="18" charset="2"/>
              </a:rPr>
              <a:t></a:t>
            </a:r>
            <a:r>
              <a:rPr lang="en-US" altLang="zh-CN" sz="2400" dirty="0"/>
              <a:t> ┐Q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11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等值</a:t>
            </a:r>
          </a:p>
        </p:txBody>
      </p:sp>
      <p:sp>
        <p:nvSpPr>
          <p:cNvPr id="1434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>
                <a:sym typeface="Symbol" panose="05050102010706020507" pitchFamily="18" charset="2"/>
              </a:rPr>
              <a:t>“”</a:t>
            </a:r>
            <a:r>
              <a:rPr lang="zh-CN" altLang="en-US" dirty="0">
                <a:sym typeface="Symbol" panose="05050102010706020507" pitchFamily="18" charset="2"/>
              </a:rPr>
              <a:t>的三个性质 </a:t>
            </a:r>
            <a:endParaRPr lang="zh-CN" altLang="en-US" dirty="0"/>
          </a:p>
          <a:p>
            <a:pPr lvl="1" eaLnBrk="1" hangingPunct="1">
              <a:buNone/>
            </a:pPr>
            <a:r>
              <a:rPr lang="en-US" altLang="zh-CN" dirty="0"/>
              <a:t>1.</a:t>
            </a:r>
            <a:r>
              <a:rPr lang="zh-CN" altLang="en-US" dirty="0"/>
              <a:t>自反性 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A</a:t>
            </a:r>
            <a:r>
              <a:rPr lang="zh-CN" altLang="en-US" dirty="0"/>
              <a:t>。</a:t>
            </a:r>
          </a:p>
          <a:p>
            <a:pPr lvl="1" eaLnBrk="1" hangingPunct="1">
              <a:buNone/>
            </a:pPr>
            <a:r>
              <a:rPr lang="en-US" altLang="zh-CN" dirty="0"/>
              <a:t>2.</a:t>
            </a:r>
            <a:r>
              <a:rPr lang="zh-CN" altLang="en-US" dirty="0"/>
              <a:t>对称性 若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B</a:t>
            </a:r>
            <a:r>
              <a:rPr lang="zh-CN" altLang="en-US" dirty="0"/>
              <a:t>则</a:t>
            </a:r>
            <a:r>
              <a:rPr lang="en-US" altLang="zh-CN" dirty="0"/>
              <a:t>B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</a:p>
          <a:p>
            <a:pPr lvl="1" eaLnBrk="1" hangingPunct="1">
              <a:buNone/>
            </a:pPr>
            <a:r>
              <a:rPr lang="en-US" altLang="zh-CN" dirty="0"/>
              <a:t>3.</a:t>
            </a:r>
            <a:r>
              <a:rPr lang="zh-CN" altLang="en-US" dirty="0"/>
              <a:t>传递性 若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B, B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C</a:t>
            </a:r>
            <a:r>
              <a:rPr lang="zh-CN" altLang="en-US" dirty="0"/>
              <a:t>则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12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重要等值式</a:t>
            </a:r>
            <a:r>
              <a:rPr lang="zh-CN" altLang="zh-CN" sz="4200" b="0" dirty="0"/>
              <a:t> </a:t>
            </a:r>
          </a:p>
        </p:txBody>
      </p:sp>
      <p:sp>
        <p:nvSpPr>
          <p:cNvPr id="15364" name="Rectangle 3"/>
          <p:cNvSpPr>
            <a:spLocks noGrp="1"/>
          </p:cNvSpPr>
          <p:nvPr>
            <p:ph type="body"/>
          </p:nvPr>
        </p:nvSpPr>
        <p:spPr>
          <a:xfrm>
            <a:off x="611188" y="1916113"/>
            <a:ext cx="8229600" cy="4267200"/>
          </a:xfrm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双重否定律</a:t>
            </a: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等幂律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交换律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结合律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分配律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13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重要等值式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续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16388" name="Rectangle 3"/>
          <p:cNvSpPr>
            <a:spLocks noGrp="1"/>
          </p:cNvSpPr>
          <p:nvPr>
            <p:ph type="body"/>
          </p:nvPr>
        </p:nvSpPr>
        <p:spPr>
          <a:xfrm>
            <a:off x="611188" y="1844675"/>
            <a:ext cx="8229600" cy="4343400"/>
          </a:xfrm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德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·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摩根律</a:t>
            </a: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吸收律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零律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同一律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排中律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矛盾律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14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重要等值式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续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17412" name="Rectangle 3"/>
          <p:cNvSpPr>
            <a:spLocks noGrp="1"/>
          </p:cNvSpPr>
          <p:nvPr>
            <p:ph type="body"/>
          </p:nvPr>
        </p:nvSpPr>
        <p:spPr>
          <a:xfrm>
            <a:off x="611188" y="1700213"/>
            <a:ext cx="8229600" cy="4321175"/>
          </a:xfrm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蕴涵等值式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等价等值式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假言易位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等价否定等值式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归谬论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注意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buNone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zh-CN" altLang="en-US" sz="2800" dirty="0">
                <a:latin typeface="宋体" panose="02010600030101010101" pitchFamily="2" charset="-122"/>
              </a:rPr>
              <a:t>代表任意的命题公式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牢记这些等值式是继续学习的基础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15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等值演算与置换规则</a:t>
            </a:r>
            <a:r>
              <a:rPr lang="zh-CN" altLang="zh-CN" sz="4200" b="0" dirty="0"/>
              <a:t> </a:t>
            </a:r>
          </a:p>
        </p:txBody>
      </p:sp>
      <p:sp>
        <p:nvSpPr>
          <p:cNvPr id="18436" name="Rectangle 3"/>
          <p:cNvSpPr>
            <a:spLocks noGrp="1"/>
          </p:cNvSpPr>
          <p:nvPr>
            <p:ph type="body"/>
          </p:nvPr>
        </p:nvSpPr>
        <p:spPr>
          <a:xfrm>
            <a:off x="611188" y="1989138"/>
            <a:ext cx="7991475" cy="4267200"/>
          </a:xfrm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等值演算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800" dirty="0">
                <a:latin typeface="宋体" panose="02010600030101010101" pitchFamily="2" charset="-122"/>
              </a:rPr>
              <a:t>由已知的等值式推演出新等值式的过程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endParaRPr lang="zh-CN" altLang="en-US" sz="1000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置换规则</a:t>
            </a:r>
            <a:endParaRPr lang="zh-CN" altLang="en-US" sz="2800" dirty="0"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置换定理：若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</a:rPr>
              <a:t>则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buNone/>
            </a:pPr>
            <a:endParaRPr lang="en-US" altLang="zh-CN" sz="1000" dirty="0">
              <a:latin typeface="宋体" panose="02010600030101010101" pitchFamily="2" charset="-122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等值演算的基础：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(1) </a:t>
            </a:r>
            <a:r>
              <a:rPr lang="zh-CN" altLang="en-US" sz="2400" dirty="0">
                <a:latin typeface="楷体_GB2312" pitchFamily="1" charset="-122"/>
                <a:ea typeface="楷体_GB2312" pitchFamily="1" charset="-122"/>
              </a:rPr>
              <a:t>等值关系的性质：自反、对称、传递</a:t>
            </a:r>
          </a:p>
          <a:p>
            <a:pPr algn="just" eaLnBrk="1" hangingPunct="1">
              <a:buNone/>
            </a:pPr>
            <a:r>
              <a:rPr lang="zh-CN" altLang="en-US" sz="24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(2) </a:t>
            </a:r>
            <a:r>
              <a:rPr lang="zh-CN" altLang="en-US" sz="2400" dirty="0">
                <a:latin typeface="楷体_GB2312" pitchFamily="1" charset="-122"/>
                <a:ea typeface="楷体_GB2312" pitchFamily="1" charset="-122"/>
              </a:rPr>
              <a:t>基本的等值式</a:t>
            </a:r>
          </a:p>
          <a:p>
            <a:pPr eaLnBrk="1" hangingPunct="1">
              <a:buNone/>
            </a:pPr>
            <a:r>
              <a:rPr lang="zh-CN" altLang="en-US" sz="24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(3) </a:t>
            </a:r>
            <a:r>
              <a:rPr lang="zh-CN" altLang="en-US" sz="2400" dirty="0">
                <a:latin typeface="楷体_GB2312" pitchFamily="1" charset="-122"/>
                <a:ea typeface="楷体_GB2312" pitchFamily="1" charset="-122"/>
              </a:rPr>
              <a:t>置换规则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086968-427E-4FF9-A713-39B5D32A2BEF}" type="slidenum">
              <a:rPr lang="en-US" altLang="zh-CN" sz="1200" smtClean="0">
                <a:latin typeface="Arial Black" panose="020B0A04020102020204" pitchFamily="34" charset="0"/>
              </a:rPr>
              <a:t>16</a:t>
            </a:fld>
            <a:endParaRPr lang="en-US" altLang="zh-CN" sz="1200">
              <a:latin typeface="Arial Black" panose="020B0A040201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850" y="1412875"/>
            <a:ext cx="80645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例：</a:t>
            </a:r>
            <a:r>
              <a:rPr lang="zh-CN" altLang="en-US" sz="3200" b="1" dirty="0">
                <a:latin typeface="+mn-ea"/>
                <a:ea typeface="+mn-ea"/>
              </a:rPr>
              <a:t>证明</a:t>
            </a:r>
            <a:r>
              <a:rPr lang="en-US" altLang="zh-CN" sz="3200" b="1" dirty="0">
                <a:latin typeface="+mn-ea"/>
                <a:ea typeface="+mn-ea"/>
              </a:rPr>
              <a:t>Q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3200" b="1" dirty="0">
                <a:latin typeface="+mn-ea"/>
                <a:ea typeface="+mn-ea"/>
              </a:rPr>
              <a:t>Q))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3200" b="1" dirty="0">
                <a:latin typeface="+mn-ea"/>
                <a:ea typeface="+mn-ea"/>
              </a:rPr>
              <a:t> Q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dirty="0">
                <a:latin typeface="+mn-ea"/>
                <a:ea typeface="+mn-ea"/>
              </a:rPr>
              <a:t>P </a:t>
            </a:r>
            <a:endParaRPr lang="zh-CN" altLang="en-US" sz="3200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3200" b="1" dirty="0">
                <a:latin typeface="+mn-ea"/>
                <a:ea typeface="+mn-ea"/>
              </a:rPr>
              <a:t>证明：由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吸收律</a:t>
            </a:r>
            <a:r>
              <a:rPr lang="zh-CN" altLang="en-US" sz="3200" b="1" dirty="0">
                <a:latin typeface="+mn-ea"/>
                <a:ea typeface="+mn-ea"/>
              </a:rPr>
              <a:t>，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3200" b="1" dirty="0">
                <a:latin typeface="+mn-ea"/>
                <a:ea typeface="+mn-ea"/>
              </a:rPr>
              <a:t> Q))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3200" b="1" dirty="0">
                <a:latin typeface="+mn-ea"/>
                <a:ea typeface="+mn-ea"/>
              </a:rPr>
              <a:t>P </a:t>
            </a:r>
          </a:p>
          <a:p>
            <a:pPr>
              <a:defRPr/>
            </a:pPr>
            <a:r>
              <a:rPr lang="en-US" altLang="zh-CN" sz="3200" b="1" dirty="0">
                <a:latin typeface="+mn-ea"/>
                <a:ea typeface="+mn-ea"/>
              </a:rPr>
              <a:t>	  </a:t>
            </a:r>
            <a:r>
              <a:rPr lang="zh-CN" altLang="en-US" sz="3200" b="1" dirty="0">
                <a:latin typeface="+mn-ea"/>
                <a:ea typeface="+mn-ea"/>
              </a:rPr>
              <a:t>因此，根据上面的定理，有</a:t>
            </a:r>
          </a:p>
          <a:p>
            <a:pPr>
              <a:defRPr/>
            </a:pPr>
            <a:r>
              <a:rPr lang="zh-CN" altLang="en-US" sz="3200" b="1" dirty="0">
                <a:latin typeface="+mn-ea"/>
                <a:ea typeface="+mn-ea"/>
              </a:rPr>
              <a:t>	  </a:t>
            </a:r>
            <a:r>
              <a:rPr lang="en-US" altLang="zh-CN" sz="3200" b="1" dirty="0">
                <a:latin typeface="+mn-ea"/>
                <a:ea typeface="+mn-ea"/>
              </a:rPr>
              <a:t>Q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3200" b="1" dirty="0">
                <a:latin typeface="+mn-ea"/>
                <a:ea typeface="+mn-ea"/>
              </a:rPr>
              <a:t>(P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3200" b="1" dirty="0">
                <a:latin typeface="+mn-ea"/>
                <a:ea typeface="+mn-ea"/>
              </a:rPr>
              <a:t>Q))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3200" b="1" dirty="0"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sz="3200" b="1" dirty="0">
                <a:latin typeface="+mn-ea"/>
                <a:ea typeface="+mn-ea"/>
              </a:rPr>
              <a:t>Q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dirty="0">
                <a:latin typeface="+mn-ea"/>
                <a:ea typeface="+mn-ea"/>
              </a:rPr>
              <a:t>P </a:t>
            </a:r>
            <a:endParaRPr lang="zh-CN" altLang="en-US" sz="3200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3200" b="1" dirty="0">
                <a:latin typeface="+mn-ea"/>
                <a:ea typeface="+mn-ea"/>
              </a:rPr>
              <a:t> 证毕。 </a:t>
            </a:r>
            <a:endParaRPr lang="en-US" altLang="zh-CN" sz="32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3200" b="1" dirty="0">
                <a:latin typeface="+mn-ea"/>
                <a:ea typeface="+mn-ea"/>
              </a:rPr>
              <a:t> </a:t>
            </a:r>
            <a:r>
              <a:rPr lang="zh-CN" altLang="en-US" sz="3200" b="1" dirty="0">
                <a:latin typeface="+mn-ea"/>
                <a:ea typeface="+mn-ea"/>
              </a:rPr>
              <a:t>此定理也称为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置换定理</a:t>
            </a:r>
            <a:r>
              <a:rPr lang="zh-CN" altLang="en-US" sz="32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87044" name="矩形 11"/>
          <p:cNvSpPr>
            <a:spLocks noChangeArrowheads="1"/>
          </p:cNvSpPr>
          <p:nvPr/>
        </p:nvSpPr>
        <p:spPr bwMode="auto">
          <a:xfrm>
            <a:off x="2411413" y="500063"/>
            <a:ext cx="1857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17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应用</a:t>
            </a:r>
            <a:r>
              <a:rPr lang="en-US" altLang="zh-CN" dirty="0"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宋体" panose="02010600030101010101" pitchFamily="2" charset="-122"/>
              </a:rPr>
              <a:t>证明两个公式等值</a:t>
            </a:r>
            <a:r>
              <a:rPr lang="zh-CN" altLang="en-US" sz="4200" b="0" dirty="0"/>
              <a:t> </a:t>
            </a:r>
          </a:p>
        </p:txBody>
      </p:sp>
      <p:sp>
        <p:nvSpPr>
          <p:cNvPr id="18436" name="Rectangle 3"/>
          <p:cNvSpPr>
            <a:spLocks noGrp="1"/>
          </p:cNvSpPr>
          <p:nvPr>
            <p:ph type="body"/>
          </p:nvPr>
        </p:nvSpPr>
        <p:spPr>
          <a:xfrm>
            <a:off x="533400" y="1524000"/>
            <a:ext cx="7926388" cy="3124200"/>
          </a:xfrm>
          <a:solidFill>
            <a:srgbClr val="D9F1FF">
              <a:alpha val="100000"/>
            </a:srgbClr>
          </a:solidFill>
          <a:ln w="28575">
            <a:solidFill>
              <a:srgbClr val="003399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例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宋体" panose="02010600030101010101" pitchFamily="2" charset="-122"/>
              </a:rPr>
              <a:t>证明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证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</a:t>
            </a:r>
            <a:r>
              <a:rPr lang="zh-CN" altLang="en-US" sz="2800" dirty="0">
                <a:latin typeface="宋体" panose="02010600030101010101" pitchFamily="2" charset="-122"/>
              </a:rPr>
              <a:t>（蕴涵等值式，置换规则）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dirty="0">
                <a:latin typeface="宋体" panose="02010600030101010101" pitchFamily="2" charset="-122"/>
              </a:rPr>
              <a:t>（结合律）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宋体" panose="02010600030101010101" pitchFamily="2" charset="-122"/>
              </a:rPr>
              <a:t>（德摩根律，置换规则）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宋体" panose="02010600030101010101" pitchFamily="2" charset="-122"/>
              </a:rPr>
              <a:t>（蕴涵等值式）</a:t>
            </a:r>
            <a:r>
              <a:rPr lang="zh-CN" altLang="en-US" sz="2800" dirty="0">
                <a:cs typeface="Times New Roman" panose="02020603050405020304" pitchFamily="18" charset="0"/>
              </a:rPr>
              <a:t> </a:t>
            </a:r>
            <a:endParaRPr lang="zh-CN" alt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37" name="Text Box 4"/>
          <p:cNvSpPr txBox="1"/>
          <p:nvPr/>
        </p:nvSpPr>
        <p:spPr>
          <a:xfrm>
            <a:off x="457200" y="4724400"/>
            <a:ext cx="8382000" cy="1039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说明</a:t>
            </a:r>
            <a:r>
              <a:rPr lang="en-US" altLang="zh-CN" sz="2800" dirty="0">
                <a:latin typeface="宋体" panose="02010600030101010101" pitchFamily="2" charset="-122"/>
              </a:rPr>
              <a:t>:</a:t>
            </a:r>
            <a:r>
              <a:rPr lang="zh-CN" altLang="en-US" sz="2800" dirty="0">
                <a:latin typeface="宋体" panose="02010600030101010101" pitchFamily="2" charset="-122"/>
              </a:rPr>
              <a:t>也可以从右边开始演算（请做一遍）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熟练后，基本等值式、置换规则可以不写出</a:t>
            </a:r>
            <a:r>
              <a:rPr lang="zh-CN" altLang="en-US" sz="2800" dirty="0"/>
              <a:t> </a:t>
            </a:r>
            <a:endParaRPr lang="zh-CN" altLang="en-US" sz="2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18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sz="3600" dirty="0"/>
              <a:t>等值演算不能直接证明两个公式不等值</a:t>
            </a:r>
          </a:p>
        </p:txBody>
      </p:sp>
      <p:grpSp>
        <p:nvGrpSpPr>
          <p:cNvPr id="19460" name="Group 4"/>
          <p:cNvGrpSpPr/>
          <p:nvPr/>
        </p:nvGrpSpPr>
        <p:grpSpPr>
          <a:xfrm>
            <a:off x="539750" y="1700213"/>
            <a:ext cx="8120063" cy="2160587"/>
            <a:chOff x="0" y="0"/>
            <a:chExt cx="5115" cy="1361"/>
          </a:xfrm>
        </p:grpSpPr>
        <p:sp>
          <p:nvSpPr>
            <p:cNvPr id="20486" name="Text Box 6"/>
            <p:cNvSpPr txBox="1"/>
            <p:nvPr/>
          </p:nvSpPr>
          <p:spPr>
            <a:xfrm>
              <a:off x="0" y="0"/>
              <a:ext cx="5115" cy="13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 b="1">
                  <a:solidFill>
                    <a:schemeClr val="tx1"/>
                  </a:solidFill>
                  <a:latin typeface="+mn-lt"/>
                  <a:ea typeface="楷体_GB2312" pitchFamily="1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8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例： 证明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: 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)      (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) </a:t>
              </a:r>
              <a:r>
                <a:rPr lang="en-US" altLang="zh-CN" sz="2800" dirty="0">
                  <a:solidFill>
                    <a:srgbClr val="003399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800" i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800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800" dirty="0">
                  <a:latin typeface="Times New Roman" panose="02020603050405020304" pitchFamily="18" charset="0"/>
                </a:rPr>
                <a:t>  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用等值演算不能直接证明两个公式不等值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,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证明两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个公式不等值的基本思想是找到一个赋值使一个成</a:t>
              </a:r>
            </a:p>
            <a:p>
              <a:pPr marL="0" lvl="0" indent="0" eaLnBrk="1" hangingPunct="1">
                <a:lnSpc>
                  <a:spcPct val="120000"/>
                </a:lnSpc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真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,</a:t>
              </a:r>
              <a:r>
                <a:rPr lang="zh-CN" altLang="en-US" sz="2800" dirty="0">
                  <a:latin typeface="Times New Roman" panose="02020603050405020304" pitchFamily="18" charset="0"/>
                </a:rPr>
                <a:t>另一个成假。</a:t>
              </a:r>
              <a:r>
                <a:rPr lang="en-US" altLang="zh-CN" sz="2800" dirty="0">
                  <a:latin typeface="Times New Roman" panose="02020603050405020304" pitchFamily="18" charset="0"/>
                </a:rPr>
                <a:t>  </a:t>
              </a:r>
            </a:p>
          </p:txBody>
        </p:sp>
        <p:pic>
          <p:nvPicPr>
            <p:cNvPr id="20487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" y="173"/>
              <a:ext cx="228" cy="14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Text Box 6"/>
          <p:cNvSpPr txBox="1"/>
          <p:nvPr/>
        </p:nvSpPr>
        <p:spPr>
          <a:xfrm>
            <a:off x="555625" y="3932238"/>
            <a:ext cx="6711950" cy="16446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方法一：真值表法</a:t>
            </a:r>
            <a:endParaRPr lang="en-US" altLang="zh-CN" sz="2800" dirty="0">
              <a:solidFill>
                <a:srgbClr val="003399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方法二：观察法，左边</a:t>
            </a:r>
            <a:r>
              <a:rPr lang="en-US" altLang="zh-CN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000</a:t>
            </a: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真，右边</a:t>
            </a:r>
            <a:r>
              <a:rPr lang="en-US" altLang="zh-CN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000</a:t>
            </a: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假</a:t>
            </a:r>
            <a:endParaRPr lang="en-US" altLang="zh-CN" sz="2800" dirty="0">
              <a:solidFill>
                <a:srgbClr val="003399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</a:rPr>
              <a:t>方法三：等值演算化简后再观察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19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应用</a:t>
            </a:r>
            <a:r>
              <a:rPr lang="en-US" altLang="zh-CN" dirty="0"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宋体" panose="02010600030101010101" pitchFamily="2" charset="-122"/>
              </a:rPr>
              <a:t>判断公式类型</a:t>
            </a:r>
            <a:r>
              <a:rPr lang="zh-CN" altLang="en-US" b="0" dirty="0">
                <a:cs typeface="Times New Roman" panose="02020603050405020304" pitchFamily="18" charset="0"/>
              </a:rPr>
              <a:t> </a:t>
            </a:r>
            <a:endParaRPr lang="zh-CN" altLang="en-US" b="0" dirty="0">
              <a:ea typeface="Times New Roman" panose="02020603050405020304" pitchFamily="18" charset="0"/>
            </a:endParaRPr>
          </a:p>
        </p:txBody>
      </p:sp>
      <p:sp>
        <p:nvSpPr>
          <p:cNvPr id="20484" name="Rectangle 3"/>
          <p:cNvSpPr>
            <a:spLocks noGrp="1"/>
          </p:cNvSpPr>
          <p:nvPr>
            <p:ph type="body"/>
          </p:nvPr>
        </p:nvSpPr>
        <p:spPr>
          <a:xfrm>
            <a:off x="684213" y="1557338"/>
            <a:ext cx="7859712" cy="4800600"/>
          </a:xfrm>
          <a:solidFill>
            <a:srgbClr val="D9F1FF">
              <a:alpha val="100000"/>
            </a:srgbClr>
          </a:solidFill>
          <a:ln w="28575">
            <a:solidFill>
              <a:srgbClr val="003399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例：用等值演算法判断下列公式的类型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/>
              <a:t> </a:t>
            </a: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解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zh-CN" altLang="en-US" sz="2800" dirty="0">
                <a:latin typeface="宋体" panose="02010600030101010101" pitchFamily="2" charset="-122"/>
              </a:rPr>
              <a:t>（蕴涵等值式）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zh-CN" altLang="en-US" sz="2800" dirty="0">
                <a:latin typeface="宋体" panose="02010600030101010101" pitchFamily="2" charset="-122"/>
              </a:rPr>
              <a:t>（德摩根律）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zh-CN" altLang="en-US" sz="2800" dirty="0">
                <a:latin typeface="宋体" panose="02010600030101010101" pitchFamily="2" charset="-122"/>
              </a:rPr>
              <a:t>（交换律，结合律）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 </a:t>
            </a:r>
            <a:r>
              <a:rPr lang="zh-CN" altLang="en-US" sz="2800" dirty="0">
                <a:latin typeface="宋体" panose="02010600030101010101" pitchFamily="2" charset="-122"/>
              </a:rPr>
              <a:t>（矛盾律）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      </a:t>
            </a:r>
            <a:r>
              <a:rPr lang="zh-CN" altLang="en-US" sz="2800" dirty="0">
                <a:latin typeface="宋体" panose="02010600030101010101" pitchFamily="2" charset="-122"/>
              </a:rPr>
              <a:t>（零律）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由最后一步可知，该式为矛盾式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447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章 命题逻辑</a:t>
            </a:r>
            <a:r>
              <a:rPr lang="zh-CN" altLang="en-US" b="0" dirty="0"/>
              <a:t> </a:t>
            </a:r>
          </a:p>
        </p:txBody>
      </p:sp>
      <p:sp>
        <p:nvSpPr>
          <p:cNvPr id="512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1.1 </a:t>
            </a:r>
            <a:r>
              <a:rPr lang="zh-CN" altLang="en-US" sz="2800" dirty="0">
                <a:latin typeface="Times New Roman" panose="02020603050405020304" pitchFamily="18" charset="0"/>
              </a:rPr>
              <a:t>命题符号化及联结词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1.2 </a:t>
            </a:r>
            <a:r>
              <a:rPr lang="zh-CN" altLang="en-US" sz="2800" dirty="0">
                <a:latin typeface="Times New Roman" panose="02020603050405020304" pitchFamily="18" charset="0"/>
              </a:rPr>
              <a:t>命题公式及分类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1.3 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等值演算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1.4 </a:t>
            </a:r>
            <a:r>
              <a:rPr lang="zh-CN" altLang="en-US" sz="2800" dirty="0">
                <a:latin typeface="Times New Roman" panose="02020603050405020304" pitchFamily="18" charset="0"/>
              </a:rPr>
              <a:t>范式</a:t>
            </a: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1.5 </a:t>
            </a:r>
            <a:r>
              <a:rPr lang="zh-CN" altLang="en-US" sz="2800" dirty="0">
                <a:latin typeface="Times New Roman" panose="02020603050405020304" pitchFamily="18" charset="0"/>
              </a:rPr>
              <a:t>联结词全功能集</a:t>
            </a: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1.6 </a:t>
            </a:r>
            <a:r>
              <a:rPr lang="zh-CN" altLang="en-US" sz="2800" dirty="0">
                <a:latin typeface="Times New Roman" panose="02020603050405020304" pitchFamily="18" charset="0"/>
              </a:rPr>
              <a:t>组合电路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1.7 </a:t>
            </a:r>
            <a:r>
              <a:rPr lang="zh-CN" altLang="en-US" sz="2800" dirty="0">
                <a:latin typeface="Times New Roman" panose="02020603050405020304" pitchFamily="18" charset="0"/>
              </a:rPr>
              <a:t>推理理论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20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611188" y="765175"/>
            <a:ext cx="8229600" cy="9144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例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续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1508" name="Rectangle 3"/>
          <p:cNvSpPr>
            <a:spLocks noGrp="1"/>
          </p:cNvSpPr>
          <p:nvPr>
            <p:ph type="body"/>
          </p:nvPr>
        </p:nvSpPr>
        <p:spPr>
          <a:xfrm>
            <a:off x="755650" y="2060575"/>
            <a:ext cx="7862888" cy="3810000"/>
          </a:xfrm>
          <a:solidFill>
            <a:srgbClr val="D9F1FF">
              <a:alpha val="100000"/>
            </a:srgbClr>
          </a:solidFill>
          <a:ln w="28575">
            <a:solidFill>
              <a:srgbClr val="003399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解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zh-CN" altLang="en-US" sz="2800" dirty="0">
                <a:latin typeface="宋体" panose="02010600030101010101" pitchFamily="2" charset="-122"/>
              </a:rPr>
              <a:t>（蕴涵等值式）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zh-CN" altLang="en-US" sz="2800" dirty="0">
                <a:latin typeface="宋体" panose="02010600030101010101" pitchFamily="2" charset="-122"/>
              </a:rPr>
              <a:t>（交换律）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由最后一步可知，该式为重言式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问：最后一步为什么等值于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？</a:t>
            </a:r>
            <a:r>
              <a:rPr lang="zh-CN" altLang="en-US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21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例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续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/>
          </p:nvPr>
        </p:nvSpPr>
        <p:spPr>
          <a:xfrm>
            <a:off x="539750" y="1341438"/>
            <a:ext cx="8229600" cy="3733800"/>
          </a:xfrm>
          <a:solidFill>
            <a:srgbClr val="D9F1FF">
              <a:alpha val="100000"/>
            </a:srgbClr>
          </a:solidFill>
          <a:ln w="28575">
            <a:solidFill>
              <a:srgbClr val="003399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/>
          <a:lstStyle/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解：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dirty="0">
                <a:latin typeface="宋体" panose="02010600030101010101" pitchFamily="2" charset="-122"/>
              </a:rPr>
              <a:t>（分配律）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800" dirty="0">
                <a:latin typeface="宋体" panose="02010600030101010101" pitchFamily="2" charset="-122"/>
              </a:rPr>
              <a:t>（排中律）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zh-CN" altLang="en-US" sz="2800" dirty="0">
                <a:latin typeface="宋体" panose="02010600030101010101" pitchFamily="2" charset="-122"/>
              </a:rPr>
              <a:t>（同一律）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这不是矛盾式，也不是重言式，而是非重言式的可</a:t>
            </a:r>
          </a:p>
          <a:p>
            <a:pPr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满足式</a:t>
            </a:r>
            <a:r>
              <a:rPr lang="en-US" altLang="zh-CN" sz="2800" dirty="0">
                <a:latin typeface="宋体" panose="02010600030101010101" pitchFamily="2" charset="-122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</a:rPr>
              <a:t>如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zh-CN" altLang="en-US" sz="2800" dirty="0">
                <a:latin typeface="宋体" panose="02010600030101010101" pitchFamily="2" charset="-122"/>
              </a:rPr>
              <a:t>是它的成真赋值</a:t>
            </a:r>
            <a:r>
              <a:rPr lang="en-US" altLang="zh-CN" sz="2800" dirty="0">
                <a:latin typeface="宋体" panose="02010600030101010101" pitchFamily="2" charset="-122"/>
              </a:rPr>
              <a:t>,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lang="zh-CN" altLang="en-US" sz="2800" dirty="0">
                <a:latin typeface="宋体" panose="02010600030101010101" pitchFamily="2" charset="-122"/>
              </a:rPr>
              <a:t>是它的成假赋值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533" name="Text Box 4"/>
          <p:cNvSpPr txBox="1"/>
          <p:nvPr/>
        </p:nvSpPr>
        <p:spPr>
          <a:xfrm>
            <a:off x="468313" y="5084763"/>
            <a:ext cx="8382000" cy="154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总结：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宋体" panose="02010600030101010101" pitchFamily="2" charset="-122"/>
              </a:rPr>
              <a:t>为矛盾式当且仅当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0" lvl="0" indent="0" algn="just" eaLnBrk="1" hangingPunct="1">
              <a:buNone/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</a:t>
            </a:r>
            <a:r>
              <a:rPr lang="zh-CN" altLang="en-US" sz="2800" dirty="0">
                <a:latin typeface="宋体" panose="02010600030101010101" pitchFamily="2" charset="-122"/>
              </a:rPr>
              <a:t>为重言式当且仅当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lvl="0" indent="0"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说明：演算步骤不惟一</a:t>
            </a:r>
            <a:r>
              <a:rPr lang="en-US" altLang="zh-CN" sz="2800" dirty="0">
                <a:latin typeface="宋体" panose="02010600030101010101" pitchFamily="2" charset="-122"/>
              </a:rPr>
              <a:t>,</a:t>
            </a:r>
            <a:r>
              <a:rPr lang="zh-CN" altLang="en-US" sz="2800" dirty="0">
                <a:latin typeface="宋体" panose="02010600030101010101" pitchFamily="2" charset="-122"/>
              </a:rPr>
              <a:t>应尽量使演算短些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0584" y="-2331640"/>
            <a:ext cx="24507256" cy="777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3999" cy="36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23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body"/>
          </p:nvPr>
        </p:nvSpPr>
        <p:spPr>
          <a:xfrm>
            <a:off x="152400" y="1066800"/>
            <a:ext cx="8991600" cy="4800600"/>
          </a:xfrm>
          <a:ln/>
        </p:spPr>
        <p:txBody>
          <a:bodyPr vert="horz" wrap="square" lIns="91440" tIns="45720" rIns="91440" bIns="45720" anchor="t"/>
          <a:lstStyle/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folHlink"/>
              </a:solidFill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例：参见教材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例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1.11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解：设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分别表示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B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C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D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由题意可知下列命题成立。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① 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)∨(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1</a:t>
            </a:r>
            <a:endParaRPr lang="en-US" altLang="zh-CN" sz="28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② (r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)∨(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1</a:t>
            </a:r>
            <a:endParaRPr lang="en-US" altLang="zh-CN" sz="28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③ (p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)∨(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¬p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1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1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①∧②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)∨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∨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))</a:t>
            </a:r>
            <a:endParaRPr lang="en-US" altLang="zh-CN" sz="2800" dirty="0">
              <a:solidFill>
                <a:srgbClr val="FF00FF"/>
              </a:solidFill>
              <a:latin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)∧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∨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)∧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 ∨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))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∨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)∧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sz="2800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))</a:t>
            </a:r>
            <a:endParaRPr lang="en-US" altLang="zh-CN" sz="2800" dirty="0">
              <a:solidFill>
                <a:srgbClr val="FF00FF"/>
              </a:solidFill>
              <a:latin typeface="宋体" panose="02010600030101010101" pitchFamily="2" charset="-122"/>
              <a:ea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4580" name="Rectangle 8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应用</a:t>
            </a:r>
            <a:r>
              <a:rPr lang="en-US" altLang="zh-CN" dirty="0"/>
              <a:t>——</a:t>
            </a:r>
            <a:r>
              <a:rPr lang="zh-CN" altLang="en-US" dirty="0"/>
              <a:t>文字断案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24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620713"/>
            <a:ext cx="8991600" cy="4800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just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1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①∧②</a:t>
            </a:r>
          </a:p>
          <a:p>
            <a:pPr marL="609600" marR="0" lvl="0" indent="-609600" algn="just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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))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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))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∨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))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ó"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∨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∧s</a:t>
            </a:r>
            <a:r>
              <a:rPr kumimoji="0" lang="en-US" altLang="zh-CN" sz="3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Symbol" panose="05050102010706020507" pitchFamily="18" charset="2"/>
              </a:rPr>
              <a:t>④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ó"/>
              <a:defRPr/>
            </a:pP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3560" name="AutoShape 6"/>
          <p:cNvSpPr/>
          <p:nvPr/>
        </p:nvSpPr>
        <p:spPr>
          <a:xfrm>
            <a:off x="76200" y="4292600"/>
            <a:ext cx="9144000" cy="1416050"/>
          </a:xfrm>
          <a:prstGeom prst="wedgeRectCallout">
            <a:avLst>
              <a:gd name="adj1" fmla="val 17417"/>
              <a:gd name="adj2" fmla="val 18972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由于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不能既第一又第二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又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不能都第二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故</a:t>
            </a:r>
          </a:p>
          <a:p>
            <a:pPr marL="0" lvl="0" indent="0" algn="ctr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∧¬q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)∧(r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∧¬s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0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(¬r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)∧(r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∧¬s</a:t>
            </a:r>
            <a:r>
              <a:rPr lang="en-US" altLang="zh-CN" sz="2800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35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25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body"/>
          </p:nvPr>
        </p:nvSpPr>
        <p:spPr>
          <a:xfrm>
            <a:off x="368300" y="1628775"/>
            <a:ext cx="8596313" cy="5000625"/>
          </a:xfrm>
          <a:ln/>
        </p:spPr>
        <p:txBody>
          <a:bodyPr vert="horz" wrap="square" lIns="91440" tIns="45720" rIns="91440" bIns="45720" anchor="t"/>
          <a:lstStyle/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③ (p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)∨(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)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1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④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(r</a:t>
            </a:r>
            <a:r>
              <a:rPr lang="en-US" altLang="zh-CN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solidFill>
                  <a:srgbClr val="0066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baseline="-25000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000" dirty="0">
                <a:ea typeface="黑体" panose="02010609060101010101" pitchFamily="49" charset="-122"/>
                <a:sym typeface="Symbol" panose="05050102010706020507" pitchFamily="18" charset="2"/>
              </a:rPr>
              <a:t>∨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solidFill>
                  <a:srgbClr val="FF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∧s</a:t>
            </a:r>
            <a:r>
              <a:rPr lang="en-US" altLang="zh-CN" baseline="-25000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solidFill>
                  <a:srgbClr val="006600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dirty="0">
                <a:solidFill>
                  <a:srgbClr val="FF00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1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1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③∧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④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 (p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) ∨</a:t>
            </a:r>
            <a:endParaRPr lang="en-US" altLang="zh-CN" baseline="-250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       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(p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) ∨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      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) ∨</a:t>
            </a:r>
            <a:endParaRPr lang="en-US" altLang="zh-CN" baseline="-250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       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) ∨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黑体" panose="02010609060101010101" pitchFamily="49" charset="-122"/>
                <a:sym typeface="Wingdings" panose="05000000000000000000" pitchFamily="2" charset="2"/>
              </a:rPr>
              <a:t>(p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¬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 )</a:t>
            </a: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由上式可知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, s</a:t>
            </a:r>
            <a:r>
              <a:rPr lang="en-US" altLang="zh-CN" sz="2800" baseline="-25000" dirty="0">
                <a:ea typeface="黑体" panose="02010609060101010101" pitchFamily="49" charset="-122"/>
                <a:sym typeface="Symbol" panose="05050102010706020507" pitchFamily="18" charset="2"/>
              </a:rPr>
              <a:t>3 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是真命题，即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C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第一，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endParaRPr lang="en-US" altLang="zh-CN" sz="2800" dirty="0"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609600" indent="-609600" algn="just" eaLnBrk="1" hangingPunct="1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二，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D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第三，</a:t>
            </a:r>
            <a:r>
              <a:rPr lang="en-US" altLang="zh-CN" sz="2800" dirty="0">
                <a:ea typeface="黑体" panose="02010609060101010101" pitchFamily="49" charset="-122"/>
                <a:sym typeface="Symbol" panose="05050102010706020507" pitchFamily="18" charset="2"/>
              </a:rPr>
              <a:t>B</a:t>
            </a:r>
            <a:r>
              <a:rPr lang="zh-CN" altLang="en-US" sz="2800" dirty="0">
                <a:ea typeface="黑体" panose="02010609060101010101" pitchFamily="49" charset="-122"/>
                <a:sym typeface="Symbol" panose="05050102010706020507" pitchFamily="18" charset="2"/>
              </a:rPr>
              <a:t>只能第四了。</a:t>
            </a:r>
          </a:p>
        </p:txBody>
      </p:sp>
      <p:sp>
        <p:nvSpPr>
          <p:cNvPr id="26628" name="Text Box 4"/>
          <p:cNvSpPr txBox="1"/>
          <p:nvPr/>
        </p:nvSpPr>
        <p:spPr>
          <a:xfrm>
            <a:off x="288925" y="549275"/>
            <a:ext cx="8675688" cy="1114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5000"/>
              </a:lnSpc>
              <a:spcBef>
                <a:spcPct val="0"/>
              </a:spcBef>
              <a:buClr>
                <a:schemeClr val="accent2"/>
              </a:buClr>
              <a:buSzPct val="80000"/>
              <a:buNone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q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r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s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分别表示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B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 D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由题意可知下列命题成立。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" fill="hold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26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/>
              <a:t>应用实例：哪两个人作案？</a:t>
            </a:r>
          </a:p>
        </p:txBody>
      </p:sp>
      <p:sp>
        <p:nvSpPr>
          <p:cNvPr id="2765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有一个仓库被盗，公安人员经侦察，怀疑甲乙丙丁四人作案。又经细查，知道这四人中只有两人作案。在盗窃案发生的那段时间，可靠的线索有：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甲乙两人有且只有一个人去过仓库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乙和丁不会同时去仓库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丙若去仓库，丁必一同去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丁若没去仓库，则甲也没去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试判断到底是哪两个人作案呢？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27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/>
          </p:nvPr>
        </p:nvSpPr>
        <p:spPr>
          <a:xfrm>
            <a:off x="179388" y="549275"/>
            <a:ext cx="8229600" cy="3024188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800" dirty="0"/>
              <a:t>解：设</a:t>
            </a:r>
            <a:r>
              <a:rPr lang="en-US" altLang="zh-CN" sz="2800" dirty="0"/>
              <a:t>p:</a:t>
            </a:r>
            <a:r>
              <a:rPr lang="zh-CN" altLang="en-US" sz="2800" dirty="0"/>
              <a:t>甲去仓库，</a:t>
            </a:r>
            <a:r>
              <a:rPr lang="en-US" altLang="zh-CN" sz="2800" dirty="0"/>
              <a:t>q:</a:t>
            </a:r>
            <a:r>
              <a:rPr lang="zh-CN" altLang="en-US" sz="2800" dirty="0"/>
              <a:t>乙去仓库，</a:t>
            </a:r>
            <a:r>
              <a:rPr lang="en-US" altLang="zh-CN" sz="2800" dirty="0"/>
              <a:t>r:</a:t>
            </a:r>
            <a:r>
              <a:rPr lang="zh-CN" altLang="en-US" sz="2800" dirty="0"/>
              <a:t>丙去仓库，</a:t>
            </a:r>
            <a:r>
              <a:rPr lang="en-US" altLang="zh-CN" sz="2800" dirty="0"/>
              <a:t>s:</a:t>
            </a:r>
            <a:r>
              <a:rPr lang="zh-CN" altLang="en-US" sz="2800" dirty="0"/>
              <a:t>丁去仓库。由题意，</a:t>
            </a:r>
            <a:r>
              <a:rPr lang="en-US" altLang="zh-CN" sz="2800" dirty="0"/>
              <a:t>p,q,r,s</a:t>
            </a:r>
            <a:r>
              <a:rPr lang="zh-CN" altLang="en-US" sz="2800" dirty="0"/>
              <a:t>中有</a:t>
            </a:r>
            <a:r>
              <a:rPr lang="en-US" altLang="zh-CN" sz="2800" dirty="0"/>
              <a:t>2</a:t>
            </a:r>
            <a:r>
              <a:rPr lang="zh-CN" altLang="en-US" sz="2800" dirty="0"/>
              <a:t>个使下列</a:t>
            </a:r>
            <a:r>
              <a:rPr lang="en-US" altLang="zh-CN" sz="2800" dirty="0"/>
              <a:t>4</a:t>
            </a:r>
            <a:r>
              <a:rPr lang="zh-CN" altLang="en-US" sz="2800" dirty="0"/>
              <a:t>式成立的真命题。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① 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¬q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p∧</a:t>
            </a:r>
            <a:r>
              <a:rPr lang="en-US" altLang="zh-CN" sz="24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q)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②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¬(q∧s)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③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r→s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④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¬s→¬p</a:t>
            </a:r>
          </a:p>
        </p:txBody>
      </p:sp>
      <p:sp>
        <p:nvSpPr>
          <p:cNvPr id="29700" name="矩形 1"/>
          <p:cNvSpPr/>
          <p:nvPr/>
        </p:nvSpPr>
        <p:spPr>
          <a:xfrm>
            <a:off x="323850" y="3500438"/>
            <a:ext cx="8496300" cy="1422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①∧② </a:t>
            </a: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q))</a:t>
            </a:r>
            <a:r>
              <a:rPr lang="en-US" altLang="zh-CN" sz="2400" dirty="0">
                <a:latin typeface="宋体" panose="02010600030101010101" pitchFamily="2" charset="-122"/>
              </a:rPr>
              <a:t>∧(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¬q∨¬s)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      </a:t>
            </a: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q∧¬q)</a:t>
            </a:r>
            <a:r>
              <a:rPr lang="zh-CN" altLang="en-US" sz="2400" dirty="0">
                <a:latin typeface="宋体" panose="02010600030101010101" pitchFamily="2" charset="-122"/>
              </a:rPr>
              <a:t> ∨</a:t>
            </a:r>
            <a:r>
              <a:rPr lang="en-US" altLang="zh-CN" sz="2400" dirty="0">
                <a:latin typeface="宋体" panose="02010600030101010101" pitchFamily="2" charset="-122"/>
              </a:rPr>
              <a:t>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¬q∧¬s)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         q∧¬s)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      </a:t>
            </a: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q∧¬s) 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9701" name="矩形 5"/>
          <p:cNvSpPr/>
          <p:nvPr/>
        </p:nvSpPr>
        <p:spPr>
          <a:xfrm>
            <a:off x="323850" y="5054600"/>
            <a:ext cx="8496300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①∧②∧③ 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q∧¬s))∧(¬r∨s)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</a:t>
            </a:r>
            <a:r>
              <a:rPr lang="en-US" altLang="zh-CN" sz="2400" dirty="0">
                <a:latin typeface="Cambria Math" panose="02040503050406030204" pitchFamily="18" charset="0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¬q∧¬r)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¬q∧s)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q∧¬r∧¬s)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  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28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31747" name="矩形 5"/>
          <p:cNvSpPr/>
          <p:nvPr/>
        </p:nvSpPr>
        <p:spPr>
          <a:xfrm>
            <a:off x="107950" y="620713"/>
            <a:ext cx="8496300" cy="2751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①∧②∧③∧④ 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¬q∧¬r)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¬q∧s)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q∧¬r∧¬s))</a:t>
            </a:r>
            <a:r>
              <a:rPr lang="zh-CN" altLang="en-US" sz="2400" dirty="0">
                <a:latin typeface="宋体" panose="02010600030101010101" pitchFamily="2" charset="-122"/>
              </a:rPr>
              <a:t>∧</a:t>
            </a:r>
            <a:r>
              <a:rPr lang="en-US" altLang="zh-CN" sz="2400" dirty="0">
                <a:latin typeface="宋体" panose="02010600030101010101" pitchFamily="2" charset="-122"/>
              </a:rPr>
              <a:t>(s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¬q∧¬r∧s) </a:t>
            </a:r>
            <a:r>
              <a:rPr lang="zh-CN" altLang="en-US" sz="2400" dirty="0">
                <a:latin typeface="宋体" panose="02010600030101010101" pitchFamily="2" charset="-122"/>
              </a:rPr>
              <a:t>∨ </a:t>
            </a:r>
            <a:r>
              <a:rPr lang="en-US" altLang="zh-CN" sz="2400" dirty="0">
                <a:latin typeface="Cambria Math" panose="02040503050406030204" pitchFamily="18" charset="0"/>
              </a:rPr>
              <a:t> 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¬q∧¬r∧¬p) 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</a:rPr>
              <a:t>   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¬q∧s) </a:t>
            </a:r>
            <a:r>
              <a:rPr lang="zh-CN" altLang="en-US" sz="2400" dirty="0">
                <a:latin typeface="宋体" panose="02010600030101010101" pitchFamily="2" charset="-122"/>
              </a:rPr>
              <a:t>∨ </a:t>
            </a:r>
            <a:r>
              <a:rPr lang="en-US" altLang="zh-CN" sz="2400" dirty="0">
                <a:latin typeface="宋体" panose="02010600030101010101" pitchFamily="2" charset="-122"/>
              </a:rPr>
              <a:t>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¬q∧s∧¬p) </a:t>
            </a:r>
            <a:r>
              <a:rPr lang="zh-CN" altLang="en-US" sz="2400" dirty="0">
                <a:latin typeface="宋体" panose="02010600030101010101" pitchFamily="2" charset="-122"/>
              </a:rPr>
              <a:t>∨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宋体" panose="02010600030101010101" pitchFamily="2" charset="-122"/>
              </a:rPr>
              <a:t>   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q∧¬r∧¬s</a:t>
            </a:r>
            <a:r>
              <a:rPr lang="zh-CN" altLang="en-US" sz="2400" dirty="0">
                <a:latin typeface="宋体" panose="02010600030101010101" pitchFamily="2" charset="-122"/>
              </a:rPr>
              <a:t>∧</a:t>
            </a:r>
            <a:r>
              <a:rPr lang="en-US" altLang="zh-CN" sz="2400" dirty="0">
                <a:latin typeface="宋体" panose="02010600030101010101" pitchFamily="2" charset="-122"/>
              </a:rPr>
              <a:t>s) </a:t>
            </a:r>
            <a:r>
              <a:rPr lang="zh-CN" altLang="en-US" sz="2400" dirty="0">
                <a:latin typeface="宋体" panose="02010600030101010101" pitchFamily="2" charset="-122"/>
              </a:rPr>
              <a:t>∨ 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q∧¬r∧¬s)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 </a:t>
            </a:r>
            <a:r>
              <a:rPr lang="en-US" altLang="zh-CN" sz="2400" dirty="0">
                <a:latin typeface="Cambria Math" panose="02040503050406030204" pitchFamily="18" charset="0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¬q∧¬r∧s) </a:t>
            </a:r>
            <a:r>
              <a:rPr lang="zh-CN" altLang="en-US" sz="2400" dirty="0">
                <a:latin typeface="宋体" panose="02010600030101010101" pitchFamily="2" charset="-122"/>
              </a:rPr>
              <a:t>∨ </a:t>
            </a:r>
            <a:r>
              <a:rPr lang="en-US" altLang="zh-CN" sz="2400" dirty="0">
                <a:latin typeface="宋体" panose="02010600030101010101" pitchFamily="2" charset="-122"/>
              </a:rPr>
              <a:t>(p∧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¬q∧s) </a:t>
            </a:r>
            <a:r>
              <a:rPr lang="zh-CN" altLang="en-US" sz="2400" dirty="0">
                <a:latin typeface="宋体" panose="02010600030101010101" pitchFamily="2" charset="-122"/>
              </a:rPr>
              <a:t>∨ 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¬</a:t>
            </a:r>
            <a:r>
              <a:rPr lang="en-US" altLang="zh-CN" sz="2400" dirty="0">
                <a:latin typeface="宋体" panose="02010600030101010101" pitchFamily="2" charset="-122"/>
              </a:rPr>
              <a:t>p∧</a:t>
            </a:r>
            <a:r>
              <a:rPr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q∧¬r∧¬s)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ambria Math" panose="02040503050406030204" pitchFamily="18" charset="0"/>
              </a:rPr>
              <a:t>⇔ </a:t>
            </a:r>
            <a:r>
              <a:rPr lang="en-US" altLang="zh-CN" sz="2400" dirty="0">
                <a:latin typeface="Cambria Math" panose="02040503050406030204" pitchFamily="18" charset="0"/>
              </a:rPr>
              <a:t>1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31748" name="矩形 2"/>
          <p:cNvSpPr/>
          <p:nvPr/>
        </p:nvSpPr>
        <p:spPr>
          <a:xfrm>
            <a:off x="250825" y="3284538"/>
            <a:ext cx="868680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Cambria Math" panose="02040503050406030204" pitchFamily="18" charset="0"/>
              </a:rPr>
              <a:t>有两个人作案，因此</a:t>
            </a:r>
            <a:r>
              <a:rPr lang="en-US" altLang="zh-CN" sz="2400" dirty="0">
                <a:latin typeface="Cambria Math" panose="02040503050406030204" pitchFamily="18" charset="0"/>
              </a:rPr>
              <a:t>p=1,s=1,q = 0, r=0</a:t>
            </a:r>
            <a:r>
              <a:rPr lang="zh-CN" altLang="en-US" sz="2400" dirty="0">
                <a:latin typeface="Cambria Math" panose="02040503050406030204" pitchFamily="18" charset="0"/>
              </a:rPr>
              <a:t>。即作案的是甲和丁。 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3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1.3 </a:t>
            </a:r>
            <a:r>
              <a:rPr lang="zh-CN" altLang="en-US" dirty="0">
                <a:latin typeface="Times New Roman" panose="02020603050405020304" pitchFamily="18" charset="0"/>
              </a:rPr>
              <a:t>等值演算</a:t>
            </a:r>
            <a:r>
              <a:rPr lang="zh-CN" altLang="en-US" dirty="0"/>
              <a:t> </a:t>
            </a:r>
          </a:p>
        </p:txBody>
      </p:sp>
      <p:sp>
        <p:nvSpPr>
          <p:cNvPr id="6148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spcBef>
                <a:spcPct val="80000"/>
              </a:spcBef>
              <a:buSzPct val="150000"/>
              <a:buFont typeface="Wingdings" panose="05000000000000000000" pitchFamily="2" charset="2"/>
              <a:buChar char="§"/>
            </a:pPr>
            <a:r>
              <a:rPr lang="zh-CN" altLang="zh-CN" dirty="0">
                <a:latin typeface="Times New Roman" panose="02020603050405020304" pitchFamily="18" charset="0"/>
              </a:rPr>
              <a:t>等值</a:t>
            </a:r>
          </a:p>
          <a:p>
            <a:pPr eaLnBrk="1" hangingPunct="1">
              <a:spcBef>
                <a:spcPct val="80000"/>
              </a:spcBef>
              <a:buSzPct val="150000"/>
              <a:buFont typeface="Wingdings" panose="05000000000000000000" pitchFamily="2" charset="2"/>
              <a:buChar char="§"/>
            </a:pPr>
            <a:r>
              <a:rPr lang="zh-CN" altLang="zh-CN" dirty="0">
                <a:latin typeface="Times New Roman" panose="02020603050405020304" pitchFamily="18" charset="0"/>
              </a:rPr>
              <a:t>等值演算</a:t>
            </a:r>
          </a:p>
          <a:p>
            <a:pPr eaLnBrk="1" hangingPunct="1">
              <a:spcBef>
                <a:spcPct val="80000"/>
              </a:spcBef>
              <a:buSzPct val="150000"/>
              <a:buFont typeface="Wingdings" panose="05000000000000000000" pitchFamily="2" charset="2"/>
              <a:buChar char="§"/>
            </a:pPr>
            <a:r>
              <a:rPr lang="zh-CN" altLang="zh-CN" dirty="0">
                <a:latin typeface="Times New Roman" panose="02020603050405020304" pitchFamily="18" charset="0"/>
              </a:rPr>
              <a:t>置换规则</a:t>
            </a:r>
            <a:endParaRPr lang="zh-CN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4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342900" y="361950"/>
            <a:ext cx="8229600" cy="1066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sz="4200" dirty="0">
                <a:latin typeface="宋体" panose="02010600030101010101" pitchFamily="2" charset="-122"/>
              </a:rPr>
              <a:t>命题公式等值</a:t>
            </a:r>
            <a:r>
              <a:rPr lang="zh-CN" altLang="zh-CN" sz="4200" dirty="0"/>
              <a:t> </a:t>
            </a:r>
          </a:p>
        </p:txBody>
      </p:sp>
      <p:sp>
        <p:nvSpPr>
          <p:cNvPr id="7172" name="Text Box 7"/>
          <p:cNvSpPr txBox="1"/>
          <p:nvPr/>
        </p:nvSpPr>
        <p:spPr>
          <a:xfrm>
            <a:off x="357188" y="1357313"/>
            <a:ext cx="8389937" cy="1643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由</a:t>
            </a:r>
            <a:r>
              <a:rPr lang="en-US" altLang="zh-CN" sz="2800" dirty="0">
                <a:latin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</a:rPr>
              <a:t>个命题变项可组成多个命题公式。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以</a:t>
            </a:r>
            <a:r>
              <a:rPr lang="en-US" altLang="zh-CN" sz="2800" dirty="0">
                <a:latin typeface="Times New Roman" panose="02020603050405020304" pitchFamily="18" charset="0"/>
              </a:rPr>
              <a:t>n=3</a:t>
            </a:r>
            <a:r>
              <a:rPr lang="zh-CN" altLang="en-US" sz="2800" dirty="0">
                <a:latin typeface="Times New Roman" panose="02020603050405020304" pitchFamily="18" charset="0"/>
              </a:rPr>
              <a:t>为例，设命题公式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(p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</a:rPr>
              <a:t>它们的真值表如下表所示。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3" imgW="114300" imgH="216535" progId="Equation.3">
                  <p:embed/>
                </p:oleObj>
              </mc:Choice>
              <mc:Fallback>
                <p:oleObj r:id="rId3" imgW="114300" imgH="21653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5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8195" name="Rectangle 3"/>
          <p:cNvSpPr/>
          <p:nvPr/>
        </p:nvSpPr>
        <p:spPr>
          <a:xfrm>
            <a:off x="6596063" y="33416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196" name="Rectangle 4"/>
          <p:cNvSpPr/>
          <p:nvPr/>
        </p:nvSpPr>
        <p:spPr>
          <a:xfrm>
            <a:off x="4614863" y="33416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197" name="Rectangle 5"/>
          <p:cNvSpPr/>
          <p:nvPr/>
        </p:nvSpPr>
        <p:spPr>
          <a:xfrm>
            <a:off x="3471863" y="33416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198" name="Rectangle 6"/>
          <p:cNvSpPr/>
          <p:nvPr/>
        </p:nvSpPr>
        <p:spPr>
          <a:xfrm>
            <a:off x="2405063" y="33416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199" name="Rectangle 7"/>
          <p:cNvSpPr/>
          <p:nvPr/>
        </p:nvSpPr>
        <p:spPr>
          <a:xfrm>
            <a:off x="17954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00" name="Rectangle 8"/>
          <p:cNvSpPr/>
          <p:nvPr/>
        </p:nvSpPr>
        <p:spPr>
          <a:xfrm>
            <a:off x="11858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01" name="Rectangle 9"/>
          <p:cNvSpPr/>
          <p:nvPr/>
        </p:nvSpPr>
        <p:spPr>
          <a:xfrm>
            <a:off x="5762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02" name="Rectangle 10"/>
          <p:cNvSpPr/>
          <p:nvPr/>
        </p:nvSpPr>
        <p:spPr>
          <a:xfrm>
            <a:off x="6596063" y="282416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03" name="Rectangle 11"/>
          <p:cNvSpPr/>
          <p:nvPr/>
        </p:nvSpPr>
        <p:spPr>
          <a:xfrm>
            <a:off x="4614863" y="282416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04" name="Rectangle 12"/>
          <p:cNvSpPr/>
          <p:nvPr/>
        </p:nvSpPr>
        <p:spPr>
          <a:xfrm>
            <a:off x="3471863" y="282416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05" name="Rectangle 13"/>
          <p:cNvSpPr/>
          <p:nvPr/>
        </p:nvSpPr>
        <p:spPr>
          <a:xfrm>
            <a:off x="2405063" y="282416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06" name="Rectangle 14"/>
          <p:cNvSpPr/>
          <p:nvPr/>
        </p:nvSpPr>
        <p:spPr>
          <a:xfrm>
            <a:off x="17954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07" name="Rectangle 15"/>
          <p:cNvSpPr/>
          <p:nvPr/>
        </p:nvSpPr>
        <p:spPr>
          <a:xfrm>
            <a:off x="11858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08" name="Rectangle 16"/>
          <p:cNvSpPr/>
          <p:nvPr/>
        </p:nvSpPr>
        <p:spPr>
          <a:xfrm>
            <a:off x="5762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09" name="Rectangle 17"/>
          <p:cNvSpPr/>
          <p:nvPr/>
        </p:nvSpPr>
        <p:spPr>
          <a:xfrm>
            <a:off x="6596063" y="230663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10" name="Rectangle 18"/>
          <p:cNvSpPr/>
          <p:nvPr/>
        </p:nvSpPr>
        <p:spPr>
          <a:xfrm>
            <a:off x="4614863" y="230663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11" name="Rectangle 19"/>
          <p:cNvSpPr/>
          <p:nvPr/>
        </p:nvSpPr>
        <p:spPr>
          <a:xfrm>
            <a:off x="3471863" y="230663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12" name="Rectangle 20"/>
          <p:cNvSpPr/>
          <p:nvPr/>
        </p:nvSpPr>
        <p:spPr>
          <a:xfrm>
            <a:off x="2405063" y="230663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13" name="Rectangle 21"/>
          <p:cNvSpPr/>
          <p:nvPr/>
        </p:nvSpPr>
        <p:spPr>
          <a:xfrm>
            <a:off x="17954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14" name="Rectangle 22"/>
          <p:cNvSpPr/>
          <p:nvPr/>
        </p:nvSpPr>
        <p:spPr>
          <a:xfrm>
            <a:off x="11858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15" name="Rectangle 23"/>
          <p:cNvSpPr/>
          <p:nvPr/>
        </p:nvSpPr>
        <p:spPr>
          <a:xfrm>
            <a:off x="5762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16" name="Rectangle 24"/>
          <p:cNvSpPr/>
          <p:nvPr/>
        </p:nvSpPr>
        <p:spPr>
          <a:xfrm>
            <a:off x="6596063" y="178911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8217" name="Rectangle 25"/>
          <p:cNvSpPr/>
          <p:nvPr/>
        </p:nvSpPr>
        <p:spPr>
          <a:xfrm>
            <a:off x="4614863" y="178911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</a:p>
        </p:txBody>
      </p:sp>
      <p:sp>
        <p:nvSpPr>
          <p:cNvPr id="8218" name="Rectangle 26"/>
          <p:cNvSpPr/>
          <p:nvPr/>
        </p:nvSpPr>
        <p:spPr>
          <a:xfrm>
            <a:off x="3471863" y="178911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</a:p>
        </p:txBody>
      </p:sp>
      <p:sp>
        <p:nvSpPr>
          <p:cNvPr id="8219" name="Rectangle 27"/>
          <p:cNvSpPr/>
          <p:nvPr/>
        </p:nvSpPr>
        <p:spPr>
          <a:xfrm>
            <a:off x="2405063" y="178911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20" name="Rectangle 28"/>
          <p:cNvSpPr/>
          <p:nvPr/>
        </p:nvSpPr>
        <p:spPr>
          <a:xfrm>
            <a:off x="17954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21" name="Rectangle 29"/>
          <p:cNvSpPr/>
          <p:nvPr/>
        </p:nvSpPr>
        <p:spPr>
          <a:xfrm>
            <a:off x="11858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22" name="Rectangle 30"/>
          <p:cNvSpPr/>
          <p:nvPr/>
        </p:nvSpPr>
        <p:spPr>
          <a:xfrm>
            <a:off x="5762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</a:p>
        </p:txBody>
      </p:sp>
      <p:sp>
        <p:nvSpPr>
          <p:cNvPr id="8223" name="Rectangle 31"/>
          <p:cNvSpPr/>
          <p:nvPr/>
        </p:nvSpPr>
        <p:spPr>
          <a:xfrm>
            <a:off x="3471863" y="54117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24" name="Rectangle 32"/>
          <p:cNvSpPr/>
          <p:nvPr/>
        </p:nvSpPr>
        <p:spPr>
          <a:xfrm>
            <a:off x="3471863" y="489426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25" name="Rectangle 33"/>
          <p:cNvSpPr/>
          <p:nvPr/>
        </p:nvSpPr>
        <p:spPr>
          <a:xfrm>
            <a:off x="3471863" y="437673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26" name="Rectangle 34"/>
          <p:cNvSpPr/>
          <p:nvPr/>
        </p:nvSpPr>
        <p:spPr>
          <a:xfrm>
            <a:off x="3471863" y="385921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27" name="Rectangle 35"/>
          <p:cNvSpPr/>
          <p:nvPr/>
        </p:nvSpPr>
        <p:spPr>
          <a:xfrm>
            <a:off x="3471863" y="12715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q</a:t>
            </a:r>
            <a:r>
              <a:rPr lang="en-US" altLang="zh-CN" sz="1800" dirty="0">
                <a:sym typeface="Symbol" panose="05050102010706020507" pitchFamily="18" charset="2"/>
              </a:rPr>
              <a:t> 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ym typeface="Symbol" panose="05050102010706020507" pitchFamily="18" charset="2"/>
              </a:rPr>
              <a:t>  </a:t>
            </a:r>
            <a:r>
              <a:rPr lang="en-US" altLang="zh-CN" sz="2800" b="0" dirty="0"/>
              <a:t>r</a:t>
            </a:r>
            <a:r>
              <a:rPr lang="en-US" altLang="zh-CN" sz="18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8228" name="Rectangle 36"/>
          <p:cNvSpPr/>
          <p:nvPr/>
        </p:nvSpPr>
        <p:spPr>
          <a:xfrm>
            <a:off x="17954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29" name="Rectangle 37"/>
          <p:cNvSpPr/>
          <p:nvPr/>
        </p:nvSpPr>
        <p:spPr>
          <a:xfrm>
            <a:off x="17954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30" name="Rectangle 38"/>
          <p:cNvSpPr/>
          <p:nvPr/>
        </p:nvSpPr>
        <p:spPr>
          <a:xfrm>
            <a:off x="17954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31" name="Rectangle 39"/>
          <p:cNvSpPr/>
          <p:nvPr/>
        </p:nvSpPr>
        <p:spPr>
          <a:xfrm>
            <a:off x="17954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32" name="Rectangle 40"/>
          <p:cNvSpPr/>
          <p:nvPr/>
        </p:nvSpPr>
        <p:spPr>
          <a:xfrm>
            <a:off x="17954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r</a:t>
            </a:r>
          </a:p>
        </p:txBody>
      </p:sp>
      <p:sp>
        <p:nvSpPr>
          <p:cNvPr id="8233" name="Rectangle 41"/>
          <p:cNvSpPr/>
          <p:nvPr/>
        </p:nvSpPr>
        <p:spPr>
          <a:xfrm>
            <a:off x="2405063" y="54117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34" name="Rectangle 42"/>
          <p:cNvSpPr/>
          <p:nvPr/>
        </p:nvSpPr>
        <p:spPr>
          <a:xfrm>
            <a:off x="2405063" y="489426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35" name="Rectangle 43"/>
          <p:cNvSpPr/>
          <p:nvPr/>
        </p:nvSpPr>
        <p:spPr>
          <a:xfrm>
            <a:off x="2405063" y="437673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36" name="Rectangle 44"/>
          <p:cNvSpPr/>
          <p:nvPr/>
        </p:nvSpPr>
        <p:spPr>
          <a:xfrm>
            <a:off x="2405063" y="385921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37" name="Rectangle 45"/>
          <p:cNvSpPr/>
          <p:nvPr/>
        </p:nvSpPr>
        <p:spPr>
          <a:xfrm>
            <a:off x="2405063" y="12715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800" b="0" dirty="0">
                <a:latin typeface="宋体" panose="02010600030101010101" pitchFamily="2" charset="-122"/>
              </a:rPr>
              <a:t>∧</a:t>
            </a:r>
            <a:r>
              <a:rPr lang="en-US" altLang="zh-CN" sz="2800" b="0" dirty="0"/>
              <a:t>q</a:t>
            </a:r>
            <a:endParaRPr lang="en-US" altLang="zh-CN" sz="1800" dirty="0">
              <a:latin typeface="宋体" panose="02010600030101010101" pitchFamily="2" charset="-122"/>
            </a:endParaRPr>
          </a:p>
        </p:txBody>
      </p:sp>
      <p:sp>
        <p:nvSpPr>
          <p:cNvPr id="8238" name="Rectangle 46"/>
          <p:cNvSpPr/>
          <p:nvPr/>
        </p:nvSpPr>
        <p:spPr>
          <a:xfrm>
            <a:off x="11858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39" name="Rectangle 47"/>
          <p:cNvSpPr/>
          <p:nvPr/>
        </p:nvSpPr>
        <p:spPr>
          <a:xfrm>
            <a:off x="11858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40" name="Rectangle 48"/>
          <p:cNvSpPr/>
          <p:nvPr/>
        </p:nvSpPr>
        <p:spPr>
          <a:xfrm>
            <a:off x="11858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41" name="Rectangle 49"/>
          <p:cNvSpPr/>
          <p:nvPr/>
        </p:nvSpPr>
        <p:spPr>
          <a:xfrm>
            <a:off x="11858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8242" name="Rectangle 50"/>
          <p:cNvSpPr/>
          <p:nvPr/>
        </p:nvSpPr>
        <p:spPr>
          <a:xfrm>
            <a:off x="11858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q</a:t>
            </a:r>
          </a:p>
        </p:txBody>
      </p:sp>
      <p:sp>
        <p:nvSpPr>
          <p:cNvPr id="8243" name="Rectangle 51"/>
          <p:cNvSpPr/>
          <p:nvPr/>
        </p:nvSpPr>
        <p:spPr>
          <a:xfrm>
            <a:off x="6596063" y="385921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44" name="Rectangle 52"/>
          <p:cNvSpPr/>
          <p:nvPr/>
        </p:nvSpPr>
        <p:spPr>
          <a:xfrm>
            <a:off x="4614863" y="385921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8245" name="Rectangle 53"/>
          <p:cNvSpPr/>
          <p:nvPr/>
        </p:nvSpPr>
        <p:spPr>
          <a:xfrm>
            <a:off x="5762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46" name="Rectangle 54"/>
          <p:cNvSpPr/>
          <p:nvPr/>
        </p:nvSpPr>
        <p:spPr>
          <a:xfrm>
            <a:off x="6596063" y="54117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47" name="Rectangle 55"/>
          <p:cNvSpPr/>
          <p:nvPr/>
        </p:nvSpPr>
        <p:spPr>
          <a:xfrm>
            <a:off x="4614863" y="54117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48" name="Rectangle 56"/>
          <p:cNvSpPr/>
          <p:nvPr/>
        </p:nvSpPr>
        <p:spPr>
          <a:xfrm>
            <a:off x="5762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49" name="Rectangle 57"/>
          <p:cNvSpPr/>
          <p:nvPr/>
        </p:nvSpPr>
        <p:spPr>
          <a:xfrm>
            <a:off x="6596063" y="489426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  <a:endParaRPr lang="en-US" altLang="zh-CN" sz="1800" dirty="0">
              <a:solidFill>
                <a:schemeClr val="folHlink"/>
              </a:solidFill>
            </a:endParaRPr>
          </a:p>
        </p:txBody>
      </p:sp>
      <p:sp>
        <p:nvSpPr>
          <p:cNvPr id="8250" name="Rectangle 58"/>
          <p:cNvSpPr/>
          <p:nvPr/>
        </p:nvSpPr>
        <p:spPr>
          <a:xfrm>
            <a:off x="4614863" y="489426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  <a:endParaRPr lang="en-US" altLang="zh-CN" sz="1800" dirty="0">
              <a:solidFill>
                <a:schemeClr val="folHlink"/>
              </a:solidFill>
            </a:endParaRPr>
          </a:p>
        </p:txBody>
      </p:sp>
      <p:sp>
        <p:nvSpPr>
          <p:cNvPr id="8251" name="Rectangle 59"/>
          <p:cNvSpPr/>
          <p:nvPr/>
        </p:nvSpPr>
        <p:spPr>
          <a:xfrm>
            <a:off x="5762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52" name="Rectangle 60"/>
          <p:cNvSpPr/>
          <p:nvPr/>
        </p:nvSpPr>
        <p:spPr>
          <a:xfrm>
            <a:off x="6596063" y="437673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53" name="Rectangle 61"/>
          <p:cNvSpPr/>
          <p:nvPr/>
        </p:nvSpPr>
        <p:spPr>
          <a:xfrm>
            <a:off x="4614863" y="437673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8254" name="Rectangle 62"/>
          <p:cNvSpPr/>
          <p:nvPr/>
        </p:nvSpPr>
        <p:spPr>
          <a:xfrm>
            <a:off x="5762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8255" name="Rectangle 63"/>
          <p:cNvSpPr/>
          <p:nvPr/>
        </p:nvSpPr>
        <p:spPr>
          <a:xfrm>
            <a:off x="6596063" y="12715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800" b="0" dirty="0">
                <a:latin typeface="宋体" panose="02010600030101010101" pitchFamily="2" charset="-122"/>
              </a:rPr>
              <a:t>∧</a:t>
            </a:r>
            <a:r>
              <a:rPr lang="en-US" altLang="zh-CN" sz="2800" b="0" dirty="0"/>
              <a:t>q</a:t>
            </a:r>
            <a:r>
              <a:rPr lang="en-US" altLang="zh-CN" sz="2400" dirty="0">
                <a:sym typeface="Symbol" panose="05050102010706020507" pitchFamily="18" charset="2"/>
              </a:rPr>
              <a:t>) 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ym typeface="Symbol" panose="05050102010706020507" pitchFamily="18" charset="2"/>
              </a:rPr>
              <a:t>  </a:t>
            </a:r>
            <a:r>
              <a:rPr lang="en-US" altLang="zh-CN" sz="2800" b="0" dirty="0"/>
              <a:t>r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8256" name="Rectangle 64"/>
          <p:cNvSpPr/>
          <p:nvPr/>
        </p:nvSpPr>
        <p:spPr>
          <a:xfrm>
            <a:off x="4614863" y="12715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400" dirty="0"/>
              <a:t> 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800" b="0" dirty="0"/>
              <a:t>q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800" b="0" dirty="0"/>
              <a:t>r</a:t>
            </a:r>
            <a:r>
              <a:rPr lang="en-US" altLang="zh-CN" sz="2400" dirty="0">
                <a:sym typeface="Symbol" panose="05050102010706020507" pitchFamily="18" charset="2"/>
              </a:rPr>
              <a:t> )</a:t>
            </a:r>
          </a:p>
        </p:txBody>
      </p:sp>
      <p:sp>
        <p:nvSpPr>
          <p:cNvPr id="8257" name="Rectangle 65"/>
          <p:cNvSpPr/>
          <p:nvPr/>
        </p:nvSpPr>
        <p:spPr>
          <a:xfrm>
            <a:off x="5762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</a:p>
        </p:txBody>
      </p:sp>
      <p:sp>
        <p:nvSpPr>
          <p:cNvPr id="8258" name="Line 66"/>
          <p:cNvSpPr/>
          <p:nvPr/>
        </p:nvSpPr>
        <p:spPr>
          <a:xfrm>
            <a:off x="576263" y="178911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59" name="Line 67"/>
          <p:cNvSpPr/>
          <p:nvPr/>
        </p:nvSpPr>
        <p:spPr>
          <a:xfrm>
            <a:off x="576263" y="489426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0" name="Line 68"/>
          <p:cNvSpPr/>
          <p:nvPr/>
        </p:nvSpPr>
        <p:spPr>
          <a:xfrm>
            <a:off x="576263" y="541178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1" name="Line 69"/>
          <p:cNvSpPr/>
          <p:nvPr/>
        </p:nvSpPr>
        <p:spPr>
          <a:xfrm>
            <a:off x="576263" y="5929313"/>
            <a:ext cx="79248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2" name="Line 70"/>
          <p:cNvSpPr/>
          <p:nvPr/>
        </p:nvSpPr>
        <p:spPr>
          <a:xfrm>
            <a:off x="576263" y="1271588"/>
            <a:ext cx="0" cy="46577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3" name="Line 71"/>
          <p:cNvSpPr/>
          <p:nvPr/>
        </p:nvSpPr>
        <p:spPr>
          <a:xfrm>
            <a:off x="1185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4" name="Line 72"/>
          <p:cNvSpPr/>
          <p:nvPr/>
        </p:nvSpPr>
        <p:spPr>
          <a:xfrm>
            <a:off x="65960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5" name="Line 73"/>
          <p:cNvSpPr/>
          <p:nvPr/>
        </p:nvSpPr>
        <p:spPr>
          <a:xfrm>
            <a:off x="8501063" y="1271588"/>
            <a:ext cx="0" cy="46577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6" name="Line 77"/>
          <p:cNvSpPr/>
          <p:nvPr/>
        </p:nvSpPr>
        <p:spPr>
          <a:xfrm>
            <a:off x="576263" y="437673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7" name="Line 78"/>
          <p:cNvSpPr/>
          <p:nvPr/>
        </p:nvSpPr>
        <p:spPr>
          <a:xfrm>
            <a:off x="17954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8" name="Line 79"/>
          <p:cNvSpPr/>
          <p:nvPr/>
        </p:nvSpPr>
        <p:spPr>
          <a:xfrm>
            <a:off x="3471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69" name="Line 80"/>
          <p:cNvSpPr/>
          <p:nvPr/>
        </p:nvSpPr>
        <p:spPr>
          <a:xfrm>
            <a:off x="24050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0" name="Line 81"/>
          <p:cNvSpPr/>
          <p:nvPr/>
        </p:nvSpPr>
        <p:spPr>
          <a:xfrm>
            <a:off x="4614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1" name="Line 82"/>
          <p:cNvSpPr/>
          <p:nvPr/>
        </p:nvSpPr>
        <p:spPr>
          <a:xfrm>
            <a:off x="576263" y="230663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2" name="Line 83"/>
          <p:cNvSpPr/>
          <p:nvPr/>
        </p:nvSpPr>
        <p:spPr>
          <a:xfrm>
            <a:off x="576263" y="282416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3" name="Line 84"/>
          <p:cNvSpPr/>
          <p:nvPr/>
        </p:nvSpPr>
        <p:spPr>
          <a:xfrm>
            <a:off x="576263" y="334168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4" name="Line 85"/>
          <p:cNvSpPr/>
          <p:nvPr/>
        </p:nvSpPr>
        <p:spPr>
          <a:xfrm>
            <a:off x="576263" y="385921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75" name="Rectangle 86"/>
          <p:cNvSpPr/>
          <p:nvPr/>
        </p:nvSpPr>
        <p:spPr>
          <a:xfrm>
            <a:off x="585788" y="6072188"/>
            <a:ext cx="77724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09600" lvl="0" indent="-609600" algn="just" eaLnBrk="1" hangingPunct="1">
              <a:buClr>
                <a:schemeClr val="folHlink"/>
              </a:buClr>
              <a:buSzPct val="70000"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两个公式对任意赋值具有相同的真值。</a:t>
            </a:r>
          </a:p>
        </p:txBody>
      </p:sp>
      <p:sp>
        <p:nvSpPr>
          <p:cNvPr id="8276" name="矩形 88"/>
          <p:cNvSpPr/>
          <p:nvPr/>
        </p:nvSpPr>
        <p:spPr>
          <a:xfrm>
            <a:off x="642938" y="428625"/>
            <a:ext cx="50800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p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(q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r)</a:t>
            </a:r>
            <a:r>
              <a:rPr lang="zh-CN" altLang="en-US" sz="2800" dirty="0">
                <a:latin typeface="宋体" panose="02010600030101010101" pitchFamily="2" charset="-122"/>
                <a:ea typeface="幼圆" panose="02010509060101010101" pitchFamily="49" charset="-122"/>
              </a:rPr>
              <a:t>、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(p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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q) 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r</a:t>
            </a:r>
            <a:r>
              <a:rPr lang="zh-CN" altLang="en-US" sz="2800" dirty="0">
                <a:latin typeface="宋体" panose="02010600030101010101" pitchFamily="2" charset="-122"/>
                <a:ea typeface="幼圆" panose="02010509060101010101" pitchFamily="49" charset="-122"/>
              </a:rPr>
              <a:t>真值表</a:t>
            </a:r>
          </a:p>
        </p:txBody>
      </p:sp>
      <p:cxnSp>
        <p:nvCxnSpPr>
          <p:cNvPr id="8277" name="直接连接符 90"/>
          <p:cNvCxnSpPr/>
          <p:nvPr/>
        </p:nvCxnSpPr>
        <p:spPr>
          <a:xfrm>
            <a:off x="571500" y="1247775"/>
            <a:ext cx="7929563" cy="1588"/>
          </a:xfrm>
          <a:prstGeom prst="line">
            <a:avLst/>
          </a:prstGeom>
          <a:ln w="254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6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9219" name="Rectangle 3"/>
          <p:cNvSpPr/>
          <p:nvPr/>
        </p:nvSpPr>
        <p:spPr>
          <a:xfrm>
            <a:off x="6596063" y="33416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20" name="Rectangle 4"/>
          <p:cNvSpPr/>
          <p:nvPr/>
        </p:nvSpPr>
        <p:spPr>
          <a:xfrm>
            <a:off x="4614863" y="33416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21" name="Rectangle 5"/>
          <p:cNvSpPr/>
          <p:nvPr/>
        </p:nvSpPr>
        <p:spPr>
          <a:xfrm>
            <a:off x="3471863" y="33416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22" name="Rectangle 6"/>
          <p:cNvSpPr/>
          <p:nvPr/>
        </p:nvSpPr>
        <p:spPr>
          <a:xfrm>
            <a:off x="2405063" y="33416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23" name="Rectangle 7"/>
          <p:cNvSpPr/>
          <p:nvPr/>
        </p:nvSpPr>
        <p:spPr>
          <a:xfrm>
            <a:off x="17954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24" name="Rectangle 8"/>
          <p:cNvSpPr/>
          <p:nvPr/>
        </p:nvSpPr>
        <p:spPr>
          <a:xfrm>
            <a:off x="11858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25" name="Rectangle 9"/>
          <p:cNvSpPr/>
          <p:nvPr/>
        </p:nvSpPr>
        <p:spPr>
          <a:xfrm>
            <a:off x="576263" y="33416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26" name="Rectangle 10"/>
          <p:cNvSpPr/>
          <p:nvPr/>
        </p:nvSpPr>
        <p:spPr>
          <a:xfrm>
            <a:off x="6596063" y="282416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0</a:t>
            </a:r>
            <a:endParaRPr lang="en-US" altLang="zh-CN" sz="1800" dirty="0">
              <a:solidFill>
                <a:schemeClr val="folHlink"/>
              </a:solidFill>
            </a:endParaRPr>
          </a:p>
        </p:txBody>
      </p:sp>
      <p:sp>
        <p:nvSpPr>
          <p:cNvPr id="9227" name="Rectangle 11"/>
          <p:cNvSpPr/>
          <p:nvPr/>
        </p:nvSpPr>
        <p:spPr>
          <a:xfrm>
            <a:off x="4614863" y="282416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28" name="Rectangle 12"/>
          <p:cNvSpPr/>
          <p:nvPr/>
        </p:nvSpPr>
        <p:spPr>
          <a:xfrm>
            <a:off x="3471863" y="282416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29" name="Rectangle 13"/>
          <p:cNvSpPr/>
          <p:nvPr/>
        </p:nvSpPr>
        <p:spPr>
          <a:xfrm>
            <a:off x="2405063" y="282416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30" name="Rectangle 14"/>
          <p:cNvSpPr/>
          <p:nvPr/>
        </p:nvSpPr>
        <p:spPr>
          <a:xfrm>
            <a:off x="17954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31" name="Rectangle 15"/>
          <p:cNvSpPr/>
          <p:nvPr/>
        </p:nvSpPr>
        <p:spPr>
          <a:xfrm>
            <a:off x="11858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32" name="Rectangle 16"/>
          <p:cNvSpPr/>
          <p:nvPr/>
        </p:nvSpPr>
        <p:spPr>
          <a:xfrm>
            <a:off x="576263" y="28241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33" name="Rectangle 17"/>
          <p:cNvSpPr/>
          <p:nvPr/>
        </p:nvSpPr>
        <p:spPr>
          <a:xfrm>
            <a:off x="6596063" y="230663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34" name="Rectangle 18"/>
          <p:cNvSpPr/>
          <p:nvPr/>
        </p:nvSpPr>
        <p:spPr>
          <a:xfrm>
            <a:off x="4614863" y="230663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35" name="Rectangle 19"/>
          <p:cNvSpPr/>
          <p:nvPr/>
        </p:nvSpPr>
        <p:spPr>
          <a:xfrm>
            <a:off x="3471863" y="230663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36" name="Rectangle 20"/>
          <p:cNvSpPr/>
          <p:nvPr/>
        </p:nvSpPr>
        <p:spPr>
          <a:xfrm>
            <a:off x="2405063" y="230663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37" name="Rectangle 21"/>
          <p:cNvSpPr/>
          <p:nvPr/>
        </p:nvSpPr>
        <p:spPr>
          <a:xfrm>
            <a:off x="17954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38" name="Rectangle 22"/>
          <p:cNvSpPr/>
          <p:nvPr/>
        </p:nvSpPr>
        <p:spPr>
          <a:xfrm>
            <a:off x="11858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39" name="Rectangle 23"/>
          <p:cNvSpPr/>
          <p:nvPr/>
        </p:nvSpPr>
        <p:spPr>
          <a:xfrm>
            <a:off x="576263" y="23066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40" name="Rectangle 24"/>
          <p:cNvSpPr/>
          <p:nvPr/>
        </p:nvSpPr>
        <p:spPr>
          <a:xfrm>
            <a:off x="6596063" y="178911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0</a:t>
            </a:r>
            <a:endParaRPr lang="en-US" altLang="zh-CN" sz="1800" dirty="0">
              <a:solidFill>
                <a:srgbClr val="006600"/>
              </a:solidFill>
            </a:endParaRPr>
          </a:p>
        </p:txBody>
      </p:sp>
      <p:sp>
        <p:nvSpPr>
          <p:cNvPr id="9241" name="Rectangle 25"/>
          <p:cNvSpPr/>
          <p:nvPr/>
        </p:nvSpPr>
        <p:spPr>
          <a:xfrm>
            <a:off x="4614863" y="178911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</a:p>
        </p:txBody>
      </p:sp>
      <p:sp>
        <p:nvSpPr>
          <p:cNvPr id="9242" name="Rectangle 26"/>
          <p:cNvSpPr/>
          <p:nvPr/>
        </p:nvSpPr>
        <p:spPr>
          <a:xfrm>
            <a:off x="3471863" y="178911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</a:p>
        </p:txBody>
      </p:sp>
      <p:sp>
        <p:nvSpPr>
          <p:cNvPr id="9243" name="Rectangle 27"/>
          <p:cNvSpPr/>
          <p:nvPr/>
        </p:nvSpPr>
        <p:spPr>
          <a:xfrm>
            <a:off x="2405063" y="178911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44" name="Rectangle 28"/>
          <p:cNvSpPr/>
          <p:nvPr/>
        </p:nvSpPr>
        <p:spPr>
          <a:xfrm>
            <a:off x="17954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45" name="Rectangle 29"/>
          <p:cNvSpPr/>
          <p:nvPr/>
        </p:nvSpPr>
        <p:spPr>
          <a:xfrm>
            <a:off x="11858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46" name="Rectangle 30"/>
          <p:cNvSpPr/>
          <p:nvPr/>
        </p:nvSpPr>
        <p:spPr>
          <a:xfrm>
            <a:off x="576263" y="17891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</a:p>
        </p:txBody>
      </p:sp>
      <p:sp>
        <p:nvSpPr>
          <p:cNvPr id="9247" name="Rectangle 31"/>
          <p:cNvSpPr/>
          <p:nvPr/>
        </p:nvSpPr>
        <p:spPr>
          <a:xfrm>
            <a:off x="3471863" y="54117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48" name="Rectangle 32"/>
          <p:cNvSpPr/>
          <p:nvPr/>
        </p:nvSpPr>
        <p:spPr>
          <a:xfrm>
            <a:off x="3471863" y="489426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49" name="Rectangle 33"/>
          <p:cNvSpPr/>
          <p:nvPr/>
        </p:nvSpPr>
        <p:spPr>
          <a:xfrm>
            <a:off x="3471863" y="437673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0" name="Rectangle 34"/>
          <p:cNvSpPr/>
          <p:nvPr/>
        </p:nvSpPr>
        <p:spPr>
          <a:xfrm>
            <a:off x="3471863" y="3859213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1" name="Rectangle 35"/>
          <p:cNvSpPr/>
          <p:nvPr/>
        </p:nvSpPr>
        <p:spPr>
          <a:xfrm>
            <a:off x="3471863" y="1271588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q</a:t>
            </a:r>
            <a:r>
              <a:rPr lang="en-US" altLang="zh-CN" sz="1800" dirty="0">
                <a:sym typeface="Symbol" panose="05050102010706020507" pitchFamily="18" charset="2"/>
              </a:rPr>
              <a:t> 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ym typeface="Symbol" panose="05050102010706020507" pitchFamily="18" charset="2"/>
              </a:rPr>
              <a:t>  </a:t>
            </a:r>
            <a:r>
              <a:rPr lang="en-US" altLang="zh-CN" sz="2800" b="0" dirty="0"/>
              <a:t>r</a:t>
            </a:r>
            <a:r>
              <a:rPr lang="en-US" altLang="zh-CN" sz="18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9252" name="Rectangle 36"/>
          <p:cNvSpPr/>
          <p:nvPr/>
        </p:nvSpPr>
        <p:spPr>
          <a:xfrm>
            <a:off x="17954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3" name="Rectangle 37"/>
          <p:cNvSpPr/>
          <p:nvPr/>
        </p:nvSpPr>
        <p:spPr>
          <a:xfrm>
            <a:off x="17954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54" name="Rectangle 38"/>
          <p:cNvSpPr/>
          <p:nvPr/>
        </p:nvSpPr>
        <p:spPr>
          <a:xfrm>
            <a:off x="17954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5" name="Rectangle 39"/>
          <p:cNvSpPr/>
          <p:nvPr/>
        </p:nvSpPr>
        <p:spPr>
          <a:xfrm>
            <a:off x="17954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56" name="Rectangle 40"/>
          <p:cNvSpPr/>
          <p:nvPr/>
        </p:nvSpPr>
        <p:spPr>
          <a:xfrm>
            <a:off x="17954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r</a:t>
            </a:r>
          </a:p>
        </p:txBody>
      </p:sp>
      <p:sp>
        <p:nvSpPr>
          <p:cNvPr id="9257" name="Rectangle 41"/>
          <p:cNvSpPr/>
          <p:nvPr/>
        </p:nvSpPr>
        <p:spPr>
          <a:xfrm>
            <a:off x="2405063" y="54117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8" name="Rectangle 42"/>
          <p:cNvSpPr/>
          <p:nvPr/>
        </p:nvSpPr>
        <p:spPr>
          <a:xfrm>
            <a:off x="2405063" y="489426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59" name="Rectangle 43"/>
          <p:cNvSpPr/>
          <p:nvPr/>
        </p:nvSpPr>
        <p:spPr>
          <a:xfrm>
            <a:off x="2405063" y="437673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60" name="Rectangle 44"/>
          <p:cNvSpPr/>
          <p:nvPr/>
        </p:nvSpPr>
        <p:spPr>
          <a:xfrm>
            <a:off x="2405063" y="3859213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61" name="Rectangle 45"/>
          <p:cNvSpPr/>
          <p:nvPr/>
        </p:nvSpPr>
        <p:spPr>
          <a:xfrm>
            <a:off x="2405063" y="1271588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b="0" dirty="0"/>
              <a:t>q</a:t>
            </a:r>
            <a:endParaRPr lang="en-US" altLang="zh-CN" sz="1800" dirty="0">
              <a:latin typeface="宋体" panose="02010600030101010101" pitchFamily="2" charset="-122"/>
            </a:endParaRPr>
          </a:p>
        </p:txBody>
      </p:sp>
      <p:sp>
        <p:nvSpPr>
          <p:cNvPr id="9262" name="Rectangle 46"/>
          <p:cNvSpPr/>
          <p:nvPr/>
        </p:nvSpPr>
        <p:spPr>
          <a:xfrm>
            <a:off x="11858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63" name="Rectangle 47"/>
          <p:cNvSpPr/>
          <p:nvPr/>
        </p:nvSpPr>
        <p:spPr>
          <a:xfrm>
            <a:off x="11858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64" name="Rectangle 48"/>
          <p:cNvSpPr/>
          <p:nvPr/>
        </p:nvSpPr>
        <p:spPr>
          <a:xfrm>
            <a:off x="11858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65" name="Rectangle 49"/>
          <p:cNvSpPr/>
          <p:nvPr/>
        </p:nvSpPr>
        <p:spPr>
          <a:xfrm>
            <a:off x="11858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</a:p>
        </p:txBody>
      </p:sp>
      <p:sp>
        <p:nvSpPr>
          <p:cNvPr id="9266" name="Rectangle 50"/>
          <p:cNvSpPr/>
          <p:nvPr/>
        </p:nvSpPr>
        <p:spPr>
          <a:xfrm>
            <a:off x="11858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q</a:t>
            </a:r>
          </a:p>
        </p:txBody>
      </p:sp>
      <p:sp>
        <p:nvSpPr>
          <p:cNvPr id="9267" name="Rectangle 51"/>
          <p:cNvSpPr/>
          <p:nvPr/>
        </p:nvSpPr>
        <p:spPr>
          <a:xfrm>
            <a:off x="6596063" y="385921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68" name="Rectangle 52"/>
          <p:cNvSpPr/>
          <p:nvPr/>
        </p:nvSpPr>
        <p:spPr>
          <a:xfrm>
            <a:off x="4614863" y="385921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9269" name="Rectangle 53"/>
          <p:cNvSpPr/>
          <p:nvPr/>
        </p:nvSpPr>
        <p:spPr>
          <a:xfrm>
            <a:off x="576263" y="385921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70" name="Rectangle 54"/>
          <p:cNvSpPr/>
          <p:nvPr/>
        </p:nvSpPr>
        <p:spPr>
          <a:xfrm>
            <a:off x="6596063" y="54117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71" name="Rectangle 55"/>
          <p:cNvSpPr/>
          <p:nvPr/>
        </p:nvSpPr>
        <p:spPr>
          <a:xfrm>
            <a:off x="4614863" y="54117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72" name="Rectangle 56"/>
          <p:cNvSpPr/>
          <p:nvPr/>
        </p:nvSpPr>
        <p:spPr>
          <a:xfrm>
            <a:off x="576263" y="54117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73" name="Rectangle 57"/>
          <p:cNvSpPr/>
          <p:nvPr/>
        </p:nvSpPr>
        <p:spPr>
          <a:xfrm>
            <a:off x="6596063" y="4894263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  <a:endParaRPr lang="en-US" altLang="zh-CN" sz="1800" dirty="0">
              <a:solidFill>
                <a:schemeClr val="folHlink"/>
              </a:solidFill>
            </a:endParaRPr>
          </a:p>
        </p:txBody>
      </p:sp>
      <p:sp>
        <p:nvSpPr>
          <p:cNvPr id="9274" name="Rectangle 58"/>
          <p:cNvSpPr/>
          <p:nvPr/>
        </p:nvSpPr>
        <p:spPr>
          <a:xfrm>
            <a:off x="4614863" y="4894263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0</a:t>
            </a:r>
            <a:r>
              <a:rPr lang="en-US" altLang="zh-CN" sz="1800" dirty="0"/>
              <a:t> </a:t>
            </a:r>
            <a:endParaRPr lang="en-US" altLang="zh-CN" sz="1800" dirty="0">
              <a:solidFill>
                <a:schemeClr val="folHlink"/>
              </a:solidFill>
            </a:endParaRPr>
          </a:p>
        </p:txBody>
      </p:sp>
      <p:sp>
        <p:nvSpPr>
          <p:cNvPr id="9275" name="Rectangle 59"/>
          <p:cNvSpPr/>
          <p:nvPr/>
        </p:nvSpPr>
        <p:spPr>
          <a:xfrm>
            <a:off x="576263" y="4894263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76" name="Rectangle 60"/>
          <p:cNvSpPr/>
          <p:nvPr/>
        </p:nvSpPr>
        <p:spPr>
          <a:xfrm>
            <a:off x="6596063" y="437673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77" name="Rectangle 61"/>
          <p:cNvSpPr/>
          <p:nvPr/>
        </p:nvSpPr>
        <p:spPr>
          <a:xfrm>
            <a:off x="4614863" y="437673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solidFill>
                  <a:srgbClr val="006600"/>
                </a:solidFill>
              </a:rPr>
              <a:t>1</a:t>
            </a:r>
            <a:r>
              <a:rPr lang="en-US" altLang="zh-CN" sz="1800" dirty="0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9278" name="Rectangle 62"/>
          <p:cNvSpPr/>
          <p:nvPr/>
        </p:nvSpPr>
        <p:spPr>
          <a:xfrm>
            <a:off x="576263" y="437673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/>
              <a:t>1</a:t>
            </a:r>
            <a:r>
              <a:rPr lang="en-US" altLang="zh-CN" sz="1800" dirty="0"/>
              <a:t> </a:t>
            </a:r>
          </a:p>
        </p:txBody>
      </p:sp>
      <p:sp>
        <p:nvSpPr>
          <p:cNvPr id="9279" name="Rectangle 63"/>
          <p:cNvSpPr/>
          <p:nvPr/>
        </p:nvSpPr>
        <p:spPr>
          <a:xfrm>
            <a:off x="6596063" y="1271588"/>
            <a:ext cx="19050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b="0" dirty="0"/>
              <a:t>q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b="0" dirty="0"/>
              <a:t>r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9280" name="Rectangle 64"/>
          <p:cNvSpPr/>
          <p:nvPr/>
        </p:nvSpPr>
        <p:spPr>
          <a:xfrm>
            <a:off x="4614863" y="1271588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  <a:r>
              <a:rPr lang="en-US" altLang="zh-CN" sz="2400" dirty="0"/>
              <a:t> 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800" b="0" dirty="0"/>
              <a:t>q</a:t>
            </a:r>
            <a:r>
              <a:rPr lang="en-US" altLang="zh-CN" sz="2800" b="0" dirty="0">
                <a:ea typeface="黑体" panose="020106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800" b="0" dirty="0"/>
              <a:t>r</a:t>
            </a:r>
            <a:r>
              <a:rPr lang="en-US" altLang="zh-CN" sz="2400" dirty="0">
                <a:sym typeface="Symbol" panose="05050102010706020507" pitchFamily="18" charset="2"/>
              </a:rPr>
              <a:t> )</a:t>
            </a:r>
          </a:p>
        </p:txBody>
      </p:sp>
      <p:sp>
        <p:nvSpPr>
          <p:cNvPr id="9281" name="Rectangle 65"/>
          <p:cNvSpPr/>
          <p:nvPr/>
        </p:nvSpPr>
        <p:spPr>
          <a:xfrm>
            <a:off x="576263" y="1271588"/>
            <a:ext cx="609600" cy="517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buNone/>
            </a:pPr>
            <a:r>
              <a:rPr lang="en-US" altLang="zh-CN" sz="2800" b="0" dirty="0">
                <a:ea typeface="黑体" panose="02010609060101010101" pitchFamily="49" charset="-122"/>
              </a:rPr>
              <a:t>p</a:t>
            </a:r>
          </a:p>
        </p:txBody>
      </p:sp>
      <p:sp>
        <p:nvSpPr>
          <p:cNvPr id="9282" name="Line 66"/>
          <p:cNvSpPr/>
          <p:nvPr/>
        </p:nvSpPr>
        <p:spPr>
          <a:xfrm>
            <a:off x="576263" y="178911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3" name="Line 67"/>
          <p:cNvSpPr/>
          <p:nvPr/>
        </p:nvSpPr>
        <p:spPr>
          <a:xfrm>
            <a:off x="576263" y="489426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4" name="Line 68"/>
          <p:cNvSpPr/>
          <p:nvPr/>
        </p:nvSpPr>
        <p:spPr>
          <a:xfrm>
            <a:off x="576263" y="541178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5" name="Line 69"/>
          <p:cNvSpPr/>
          <p:nvPr/>
        </p:nvSpPr>
        <p:spPr>
          <a:xfrm>
            <a:off x="576263" y="5929313"/>
            <a:ext cx="7924800" cy="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6" name="Line 70"/>
          <p:cNvSpPr/>
          <p:nvPr/>
        </p:nvSpPr>
        <p:spPr>
          <a:xfrm>
            <a:off x="576263" y="1271588"/>
            <a:ext cx="0" cy="46577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7" name="Line 71"/>
          <p:cNvSpPr/>
          <p:nvPr/>
        </p:nvSpPr>
        <p:spPr>
          <a:xfrm>
            <a:off x="1185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8" name="Line 72"/>
          <p:cNvSpPr/>
          <p:nvPr/>
        </p:nvSpPr>
        <p:spPr>
          <a:xfrm>
            <a:off x="65960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89" name="Line 73"/>
          <p:cNvSpPr/>
          <p:nvPr/>
        </p:nvSpPr>
        <p:spPr>
          <a:xfrm>
            <a:off x="8501063" y="1271588"/>
            <a:ext cx="0" cy="46577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0" name="Line 77"/>
          <p:cNvSpPr/>
          <p:nvPr/>
        </p:nvSpPr>
        <p:spPr>
          <a:xfrm>
            <a:off x="576263" y="437673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1" name="Line 78"/>
          <p:cNvSpPr/>
          <p:nvPr/>
        </p:nvSpPr>
        <p:spPr>
          <a:xfrm>
            <a:off x="17954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2" name="Line 79"/>
          <p:cNvSpPr/>
          <p:nvPr/>
        </p:nvSpPr>
        <p:spPr>
          <a:xfrm>
            <a:off x="3471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3" name="Line 80"/>
          <p:cNvSpPr/>
          <p:nvPr/>
        </p:nvSpPr>
        <p:spPr>
          <a:xfrm>
            <a:off x="24050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4" name="Line 81"/>
          <p:cNvSpPr/>
          <p:nvPr/>
        </p:nvSpPr>
        <p:spPr>
          <a:xfrm>
            <a:off x="4614863" y="1271588"/>
            <a:ext cx="0" cy="46577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5" name="Line 82"/>
          <p:cNvSpPr/>
          <p:nvPr/>
        </p:nvSpPr>
        <p:spPr>
          <a:xfrm>
            <a:off x="576263" y="230663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6" name="Line 83"/>
          <p:cNvSpPr/>
          <p:nvPr/>
        </p:nvSpPr>
        <p:spPr>
          <a:xfrm>
            <a:off x="576263" y="282416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7" name="Line 84"/>
          <p:cNvSpPr/>
          <p:nvPr/>
        </p:nvSpPr>
        <p:spPr>
          <a:xfrm>
            <a:off x="576263" y="3341688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8" name="Line 85"/>
          <p:cNvSpPr/>
          <p:nvPr/>
        </p:nvSpPr>
        <p:spPr>
          <a:xfrm>
            <a:off x="576263" y="3859213"/>
            <a:ext cx="7924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99" name="Rectangle 86"/>
          <p:cNvSpPr/>
          <p:nvPr/>
        </p:nvSpPr>
        <p:spPr>
          <a:xfrm>
            <a:off x="585788" y="6072188"/>
            <a:ext cx="77724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09600" lvl="0" indent="-609600" algn="just" eaLnBrk="1" hangingPunct="1">
              <a:buClr>
                <a:schemeClr val="folHlink"/>
              </a:buClr>
              <a:buSzPct val="70000"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两个公式对任意赋值真值不一定相等。</a:t>
            </a:r>
          </a:p>
        </p:txBody>
      </p:sp>
      <p:sp>
        <p:nvSpPr>
          <p:cNvPr id="9300" name="矩形 88"/>
          <p:cNvSpPr/>
          <p:nvPr/>
        </p:nvSpPr>
        <p:spPr>
          <a:xfrm>
            <a:off x="642938" y="428625"/>
            <a:ext cx="503713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p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(q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r)</a:t>
            </a:r>
            <a:r>
              <a:rPr lang="zh-CN" altLang="en-US" sz="2800" dirty="0">
                <a:latin typeface="宋体" panose="02010600030101010101" pitchFamily="2" charset="-122"/>
                <a:ea typeface="幼圆" panose="02010509060101010101" pitchFamily="49" charset="-122"/>
              </a:rPr>
              <a:t>、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(p</a:t>
            </a:r>
            <a:r>
              <a:rPr lang="en-US" altLang="zh-CN" sz="2800" dirty="0"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q)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宋体" panose="02010600030101010101" pitchFamily="2" charset="-122"/>
                <a:ea typeface="幼圆" panose="02010509060101010101" pitchFamily="49" charset="-122"/>
              </a:rPr>
              <a:t>r</a:t>
            </a:r>
            <a:r>
              <a:rPr lang="zh-CN" altLang="en-US" sz="2800" dirty="0">
                <a:latin typeface="宋体" panose="02010600030101010101" pitchFamily="2" charset="-122"/>
                <a:ea typeface="幼圆" panose="02010509060101010101" pitchFamily="49" charset="-122"/>
              </a:rPr>
              <a:t>真值表</a:t>
            </a:r>
          </a:p>
        </p:txBody>
      </p:sp>
      <p:cxnSp>
        <p:nvCxnSpPr>
          <p:cNvPr id="9301" name="直接连接符 90"/>
          <p:cNvCxnSpPr/>
          <p:nvPr/>
        </p:nvCxnSpPr>
        <p:spPr>
          <a:xfrm>
            <a:off x="571500" y="1247775"/>
            <a:ext cx="7929563" cy="1588"/>
          </a:xfrm>
          <a:prstGeom prst="line">
            <a:avLst/>
          </a:prstGeom>
          <a:ln w="254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7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342900" y="361950"/>
            <a:ext cx="8229600" cy="1066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sz="4200" dirty="0">
                <a:latin typeface="宋体" panose="02010600030101010101" pitchFamily="2" charset="-122"/>
              </a:rPr>
              <a:t>命题公式等值</a:t>
            </a:r>
            <a:r>
              <a:rPr lang="zh-CN" altLang="zh-CN" sz="4200" dirty="0"/>
              <a:t> </a:t>
            </a:r>
          </a:p>
        </p:txBody>
      </p:sp>
      <p:sp>
        <p:nvSpPr>
          <p:cNvPr id="10244" name="Text Box 7"/>
          <p:cNvSpPr txBox="1"/>
          <p:nvPr/>
        </p:nvSpPr>
        <p:spPr>
          <a:xfrm>
            <a:off x="357188" y="1357313"/>
            <a:ext cx="8389937" cy="283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SzPct val="10000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从表中可看出对</a:t>
            </a:r>
            <a:r>
              <a:rPr lang="en-US" altLang="zh-CN" sz="2800" dirty="0">
                <a:latin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</a:rPr>
              <a:t>个命题变项组成的命题公式，有些对任意赋值具有相同的真值，此即命题公式等值概念。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SzPct val="100000"/>
              <a:buNone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ClrTx/>
              <a:buSzPct val="100000"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</a:rPr>
              <a:t>个命题变项只能生成    个真值不同的命题公式。</a:t>
            </a:r>
            <a:endParaRPr lang="en-US" altLang="zh-CN" sz="28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114300" imgH="216535" progId="Equation.3">
                  <p:embed/>
                </p:oleObj>
              </mc:Choice>
              <mc:Fallback>
                <p:oleObj r:id="rId3" imgW="114300" imgH="21653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3924300" y="3648075"/>
          <a:ext cx="2857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5" imgW="228600" imgH="215900" progId="Equation.3">
                  <p:embed/>
                </p:oleObj>
              </mc:Choice>
              <mc:Fallback>
                <p:oleObj r:id="rId5" imgW="228600" imgH="2159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4300" y="3648075"/>
                        <a:ext cx="28575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8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等值</a:t>
            </a:r>
            <a:r>
              <a:rPr lang="zh-CN" altLang="zh-CN" sz="4200" dirty="0"/>
              <a:t> </a:t>
            </a:r>
          </a:p>
        </p:txBody>
      </p:sp>
      <p:sp>
        <p:nvSpPr>
          <p:cNvPr id="11268" name="Text Box 7"/>
          <p:cNvSpPr txBox="1"/>
          <p:nvPr/>
        </p:nvSpPr>
        <p:spPr>
          <a:xfrm>
            <a:off x="539750" y="1382713"/>
            <a:ext cx="8389938" cy="4956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是两个命题公式，若等价式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是重言式，即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在任意赋值情况下都具有相同的真值，则称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等值，记作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，并称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是等值式。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用真值表可验证两个公式是否等值</a:t>
            </a: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请验证：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                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     (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i="1" dirty="0">
                <a:solidFill>
                  <a:schemeClr val="bg2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en-US" altLang="zh-CN" sz="2800" b="0" dirty="0">
              <a:latin typeface="Times New Roman" panose="02020603050405020304" pitchFamily="18" charset="0"/>
            </a:endParaRPr>
          </a:p>
        </p:txBody>
      </p:sp>
      <p:pic>
        <p:nvPicPr>
          <p:cNvPr id="11269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5500688"/>
            <a:ext cx="400050" cy="19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0" name="TextBox 5"/>
          <p:cNvSpPr txBox="1"/>
          <p:nvPr/>
        </p:nvSpPr>
        <p:spPr>
          <a:xfrm>
            <a:off x="642938" y="6000750"/>
            <a:ext cx="6215062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验证真值表见</a:t>
            </a:r>
            <a:r>
              <a:rPr lang="en-US" altLang="zh-CN" sz="2800" dirty="0">
                <a:latin typeface="Times New Roman" panose="02020603050405020304" pitchFamily="18" charset="0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</a:rPr>
              <a:t>页、</a:t>
            </a:r>
            <a:r>
              <a:rPr lang="en-US" altLang="zh-CN" sz="2800" dirty="0">
                <a:latin typeface="Times New Roman" panose="02020603050405020304" pitchFamily="18" charset="0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</a:rPr>
              <a:t>页。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4"/>
          <p:cNvSpPr txBox="1">
            <a:spLocks noGrp="1"/>
          </p:cNvSpPr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+mn-lt"/>
                <a:ea typeface="楷体_GB2312" pitchFamily="1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0" dirty="0">
                <a:latin typeface="Arial Black" panose="020B0A04020102020204" pitchFamily="34" charset="0"/>
              </a:rPr>
              <a:t>9</a:t>
            </a:fld>
            <a:endParaRPr lang="en-US" altLang="zh-CN" sz="1200" b="0" dirty="0">
              <a:latin typeface="Arial Black" panose="020B0A04020102020204" pitchFamily="34" charset="0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等值</a:t>
            </a:r>
          </a:p>
        </p:txBody>
      </p:sp>
      <p:sp>
        <p:nvSpPr>
          <p:cNvPr id="1229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/>
              <a:t>用真值表判断命题公式是否等值的两种方法</a:t>
            </a:r>
            <a:r>
              <a:rPr lang="en-US" altLang="zh-CN" dirty="0"/>
              <a:t>:</a:t>
            </a:r>
          </a:p>
          <a:p>
            <a:pPr lvl="1" eaLnBrk="1" hangingPunct="1"/>
            <a:r>
              <a:rPr lang="en-US" altLang="zh-CN" dirty="0"/>
              <a:t>(1) </a:t>
            </a:r>
            <a:r>
              <a:rPr lang="zh-CN" altLang="en-US" dirty="0"/>
              <a:t>判断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的真值表是否相同</a:t>
            </a:r>
          </a:p>
          <a:p>
            <a:pPr lvl="1" eaLnBrk="1" hangingPunct="1"/>
            <a:r>
              <a:rPr lang="en-US" altLang="zh-CN" dirty="0"/>
              <a:t>(2) </a:t>
            </a:r>
            <a:r>
              <a:rPr lang="zh-CN" altLang="en-US" dirty="0"/>
              <a:t>判断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</a:t>
            </a:r>
            <a:r>
              <a:rPr lang="en-US" altLang="zh-CN" dirty="0"/>
              <a:t> B</a:t>
            </a:r>
            <a:r>
              <a:rPr lang="zh-CN" altLang="en-US" dirty="0"/>
              <a:t>是否是</a:t>
            </a:r>
            <a:r>
              <a:rPr lang="zh-CN" altLang="en-US" dirty="0">
                <a:cs typeface="Times New Roman" panose="02020603050405020304" pitchFamily="18" charset="0"/>
              </a:rPr>
              <a:t>永真式</a:t>
            </a:r>
          </a:p>
          <a:p>
            <a:pPr lvl="2" eaLnBrk="1" hangingPunct="1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	 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</a:t>
            </a:r>
            <a:r>
              <a:rPr lang="en-US" altLang="zh-CN" dirty="0"/>
              <a:t> B</a:t>
            </a:r>
            <a:r>
              <a:rPr lang="zh-CN" altLang="en-US" dirty="0"/>
              <a:t>为</a:t>
            </a:r>
            <a:r>
              <a:rPr lang="zh-CN" altLang="en-US" dirty="0">
                <a:cs typeface="Times New Roman" panose="02020603050405020304" pitchFamily="18" charset="0"/>
              </a:rPr>
              <a:t>永真式，则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B;</a:t>
            </a:r>
          </a:p>
          <a:p>
            <a:pPr lvl="2" eaLnBrk="1" hangingPunct="1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反之， 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B</a:t>
            </a:r>
            <a:r>
              <a:rPr lang="zh-CN" altLang="en-US" dirty="0"/>
              <a:t>， 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</a:t>
            </a:r>
            <a:r>
              <a:rPr lang="en-US" altLang="zh-CN" dirty="0"/>
              <a:t> B</a:t>
            </a:r>
            <a:r>
              <a:rPr lang="zh-CN" altLang="en-US" dirty="0"/>
              <a:t>一定为</a:t>
            </a:r>
            <a:r>
              <a:rPr lang="zh-CN" altLang="en-US" dirty="0">
                <a:cs typeface="Times New Roman" panose="02020603050405020304" pitchFamily="18" charset="0"/>
              </a:rPr>
              <a:t>永真式。</a:t>
            </a:r>
            <a:endParaRPr lang="zh-CN" altLang="en-US" dirty="0"/>
          </a:p>
          <a:p>
            <a:pPr lvl="1" eaLnBrk="1" hangingPunct="1">
              <a:buNone/>
            </a:pPr>
            <a:r>
              <a:rPr lang="en-US" altLang="zh-CN" dirty="0"/>
              <a:t>(1)</a:t>
            </a:r>
            <a:r>
              <a:rPr lang="zh-CN" altLang="en-US" dirty="0"/>
              <a:t>和</a:t>
            </a:r>
            <a:r>
              <a:rPr lang="en-US" altLang="zh-CN" dirty="0"/>
              <a:t>(2)</a:t>
            </a:r>
            <a:r>
              <a:rPr lang="zh-CN" altLang="en-US" dirty="0"/>
              <a:t>两种方法等价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幼圆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ixel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Arial"/>
        <a:ea typeface="幼圆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25</TotalTime>
  <Words>2569</Words>
  <Application>Microsoft Office PowerPoint</Application>
  <PresentationFormat>全屏显示(4:3)</PresentationFormat>
  <Paragraphs>353</Paragraphs>
  <Slides>28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Pixel</vt:lpstr>
      <vt:lpstr>1_Pixel</vt:lpstr>
      <vt:lpstr>Equation.3</vt:lpstr>
      <vt:lpstr>离散数学</vt:lpstr>
      <vt:lpstr>第1章 命题逻辑 </vt:lpstr>
      <vt:lpstr>1.3 等值演算 </vt:lpstr>
      <vt:lpstr>命题公式等值 </vt:lpstr>
      <vt:lpstr>PowerPoint 演示文稿</vt:lpstr>
      <vt:lpstr>PowerPoint 演示文稿</vt:lpstr>
      <vt:lpstr>命题公式等值 </vt:lpstr>
      <vt:lpstr>等值 </vt:lpstr>
      <vt:lpstr>等值</vt:lpstr>
      <vt:lpstr>等值</vt:lpstr>
      <vt:lpstr>等值</vt:lpstr>
      <vt:lpstr>重要等值式 </vt:lpstr>
      <vt:lpstr>重要等值式(续)</vt:lpstr>
      <vt:lpstr>重要等值式(续)</vt:lpstr>
      <vt:lpstr>等值演算与置换规则 </vt:lpstr>
      <vt:lpstr>PowerPoint 演示文稿</vt:lpstr>
      <vt:lpstr>应用——证明两个公式等值 </vt:lpstr>
      <vt:lpstr>等值演算不能直接证明两个公式不等值</vt:lpstr>
      <vt:lpstr>应用——判断公式类型 </vt:lpstr>
      <vt:lpstr>例 (续)</vt:lpstr>
      <vt:lpstr>例 (续)</vt:lpstr>
      <vt:lpstr>PowerPoint 演示文稿</vt:lpstr>
      <vt:lpstr>应用——文字断案 </vt:lpstr>
      <vt:lpstr>PowerPoint 演示文稿</vt:lpstr>
      <vt:lpstr>PowerPoint 演示文稿</vt:lpstr>
      <vt:lpstr>应用实例：哪两个人作案？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集合论</dc:title>
  <dc:creator>Qu Wan Ling</dc:creator>
  <cp:lastModifiedBy>du</cp:lastModifiedBy>
  <cp:revision>85</cp:revision>
  <dcterms:created xsi:type="dcterms:W3CDTF">2004-11-29T12:10:45Z</dcterms:created>
  <dcterms:modified xsi:type="dcterms:W3CDTF">2022-09-05T12:10:28Z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5</vt:r8>
  </property>
  <property fmtid="{D5CDD505-2E9C-101B-9397-08002B2CF9AE}" pid="3" name="KSOProductBuildVer">
    <vt:lpwstr>2052-10.1.0.6749</vt:lpwstr>
  </property>
</Properties>
</file>